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5"/>
    <p:sldMasterId id="2147483690" r:id="rId6"/>
    <p:sldMasterId id="214748369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y="6858000" cx="9144000"/>
  <p:notesSz cx="6858000" cy="9144000"/>
  <p:embeddedFontLst>
    <p:embeddedFont>
      <p:font typeface="Caveat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D1742B-FEED-4717-92F3-28CD3A9BB1FB}">
  <a:tblStyle styleId="{2FD1742B-FEED-4717-92F3-28CD3A9BB1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A4BD151-1982-4BF1-83FE-4600504B0FB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Caveat-regular.fntdata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32" Type="http://schemas.openxmlformats.org/officeDocument/2006/relationships/font" Target="fonts/Caveat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a4c9cd085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g9a4c9cd08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g9a4c9cd085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d3b6a9108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3" name="Google Shape;633;g3d3b6a9108f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d3b6a9108f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g3d3b6a9108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2" name="Google Shape;642;g3d3b6a9108f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d3b6a9108f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g3d3b6a910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650" name="Google Shape;650;g3d3b6a9108f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d3b6a9108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7" name="Google Shape;657;g3d3b6a9108f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b9c6cd33b1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b9c6cd33b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g3b9c6cd33b1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b9c6cd33b1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b9c6cd33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g3b9c6cd33b1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aa36c4e6b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0" name="Google Shape;680;g3aa36c4e6bb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b9c6cd33b1_0_6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3b9c6cd33b1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g3b9c6cd33b1_0_6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363e58defa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363e58def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g3363e58defa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a0c54d6c51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2a0c54d6c5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05" name="Google Shape;705;g2a0c54d6c51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95900d1e4b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95900d1e4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g395900d1e4b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cbde1ea190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0" name="Google Shape;720;g1cbde1ea190_0_3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1144a3dd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g11144a3ddd9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6" name="Google Shape;576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aa36c4e6bb_0_2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aa36c4e6bb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3aa36c4e6bb_0_2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cbc2cb46a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cbc2cb46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g3cbc2cb46a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d2c97484c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d2c97484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3d2c97484c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d2c97484c4_0_1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g3d2c97484c4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C9DAF8"/>
              </a:highlight>
            </a:endParaRPr>
          </a:p>
        </p:txBody>
      </p:sp>
      <p:sp>
        <p:nvSpPr>
          <p:cNvPr id="609" name="Google Shape;609;g3d2c97484c4_0_1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d3b6a9108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g3d3b6a910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7" name="Google Shape;617;g3d3b6a9108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d3b6a9108f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g3d3b6a9108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5" name="Google Shape;625;g3d3b6a9108f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 txBox="1"/>
          <p:nvPr>
            <p:ph idx="11" type="ftr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"/>
          <p:cNvSpPr txBox="1"/>
          <p:nvPr>
            <p:ph idx="12" type="sldNum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4095" y="381000"/>
            <a:ext cx="6008934" cy="2276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902669" y="677732"/>
            <a:ext cx="7337689" cy="1151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11"/>
          <p:cNvSpPr txBox="1"/>
          <p:nvPr>
            <p:ph idx="1" type="body"/>
          </p:nvPr>
        </p:nvSpPr>
        <p:spPr>
          <a:xfrm rot="5400000">
            <a:off x="2466215" y="341455"/>
            <a:ext cx="4210597" cy="733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1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11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11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 rot="5400000">
            <a:off x="5351800" y="3117625"/>
            <a:ext cx="56127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3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3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13"/>
          <p:cNvSpPr txBox="1"/>
          <p:nvPr>
            <p:ph type="title"/>
          </p:nvPr>
        </p:nvSpPr>
        <p:spPr>
          <a:xfrm>
            <a:off x="903150" y="367779"/>
            <a:ext cx="73377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Small Caption 1" showMasterSp="0">
  <p:cSld name="Content with Small Caption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4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14"/>
          <p:cNvSpPr/>
          <p:nvPr/>
        </p:nvSpPr>
        <p:spPr>
          <a:xfrm>
            <a:off x="537050" y="290450"/>
            <a:ext cx="6724200" cy="595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4"/>
          <p:cNvSpPr txBox="1"/>
          <p:nvPr>
            <p:ph idx="1" type="body"/>
          </p:nvPr>
        </p:nvSpPr>
        <p:spPr>
          <a:xfrm>
            <a:off x="572525" y="370550"/>
            <a:ext cx="6631200" cy="58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12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12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12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12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4"/>
          <p:cNvSpPr/>
          <p:nvPr/>
        </p:nvSpPr>
        <p:spPr>
          <a:xfrm>
            <a:off x="7458600" y="0"/>
            <a:ext cx="16200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4"/>
          <p:cNvSpPr/>
          <p:nvPr/>
        </p:nvSpPr>
        <p:spPr>
          <a:xfrm rot="5400000">
            <a:off x="4296295" y="3083399"/>
            <a:ext cx="62718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4"/>
          <p:cNvSpPr txBox="1"/>
          <p:nvPr>
            <p:ph type="title"/>
          </p:nvPr>
        </p:nvSpPr>
        <p:spPr>
          <a:xfrm rot="5400000">
            <a:off x="4969125" y="2582100"/>
            <a:ext cx="60960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6" name="Google Shape;186;p14"/>
          <p:cNvSpPr/>
          <p:nvPr/>
        </p:nvSpPr>
        <p:spPr>
          <a:xfrm>
            <a:off x="7491475" y="0"/>
            <a:ext cx="16200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 txBox="1"/>
          <p:nvPr>
            <p:ph idx="2" type="title"/>
          </p:nvPr>
        </p:nvSpPr>
        <p:spPr>
          <a:xfrm rot="5400000">
            <a:off x="5117374" y="2392650"/>
            <a:ext cx="6096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/>
          <p:nvPr>
            <p:ph type="title"/>
          </p:nvPr>
        </p:nvSpPr>
        <p:spPr>
          <a:xfrm>
            <a:off x="1258645" y="2900829"/>
            <a:ext cx="66375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0" name="Google Shape;190;p15"/>
          <p:cNvSpPr txBox="1"/>
          <p:nvPr>
            <p:ph idx="1" type="body"/>
          </p:nvPr>
        </p:nvSpPr>
        <p:spPr>
          <a:xfrm>
            <a:off x="1258645" y="4267200"/>
            <a:ext cx="6637500" cy="15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5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5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15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16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16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649096" y="-21511"/>
            <a:ext cx="3505200" cy="231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8"/>
          <p:cNvSpPr txBox="1"/>
          <p:nvPr>
            <p:ph type="ctrTitle"/>
          </p:nvPr>
        </p:nvSpPr>
        <p:spPr>
          <a:xfrm>
            <a:off x="4733365" y="2708476"/>
            <a:ext cx="3313500" cy="17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2" name="Google Shape;212;p18"/>
          <p:cNvSpPr txBox="1"/>
          <p:nvPr>
            <p:ph idx="1" type="subTitle"/>
          </p:nvPr>
        </p:nvSpPr>
        <p:spPr>
          <a:xfrm>
            <a:off x="4733365" y="4421080"/>
            <a:ext cx="33099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18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8"/>
          <p:cNvSpPr txBox="1"/>
          <p:nvPr>
            <p:ph idx="11" type="ftr"/>
          </p:nvPr>
        </p:nvSpPr>
        <p:spPr>
          <a:xfrm>
            <a:off x="5303520" y="5719966"/>
            <a:ext cx="2831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18"/>
          <p:cNvSpPr txBox="1"/>
          <p:nvPr>
            <p:ph idx="12" type="sldNum"/>
          </p:nvPr>
        </p:nvSpPr>
        <p:spPr>
          <a:xfrm>
            <a:off x="4649096" y="5719966"/>
            <a:ext cx="64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4095" y="381000"/>
            <a:ext cx="6008933" cy="2276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>
            <p:ph type="title"/>
          </p:nvPr>
        </p:nvSpPr>
        <p:spPr>
          <a:xfrm>
            <a:off x="902669" y="762000"/>
            <a:ext cx="7337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1" type="body"/>
          </p:nvPr>
        </p:nvSpPr>
        <p:spPr>
          <a:xfrm>
            <a:off x="902670" y="1905000"/>
            <a:ext cx="7337700" cy="42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19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19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19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/>
          <p:nvPr>
            <p:ph type="title"/>
          </p:nvPr>
        </p:nvSpPr>
        <p:spPr>
          <a:xfrm>
            <a:off x="1258645" y="2900829"/>
            <a:ext cx="66375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6" name="Google Shape;226;p20"/>
          <p:cNvSpPr txBox="1"/>
          <p:nvPr>
            <p:ph idx="1" type="body"/>
          </p:nvPr>
        </p:nvSpPr>
        <p:spPr>
          <a:xfrm>
            <a:off x="1258645" y="4267200"/>
            <a:ext cx="6637500" cy="15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20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20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20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/>
          <p:nvPr>
            <p:ph type="title"/>
          </p:nvPr>
        </p:nvSpPr>
        <p:spPr>
          <a:xfrm>
            <a:off x="902669" y="762000"/>
            <a:ext cx="7337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2" name="Google Shape;232;p21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21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21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21"/>
          <p:cNvSpPr txBox="1"/>
          <p:nvPr>
            <p:ph idx="1" type="body"/>
          </p:nvPr>
        </p:nvSpPr>
        <p:spPr>
          <a:xfrm>
            <a:off x="914400" y="1905000"/>
            <a:ext cx="3547800" cy="3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21"/>
          <p:cNvSpPr txBox="1"/>
          <p:nvPr>
            <p:ph idx="2" type="body"/>
          </p:nvPr>
        </p:nvSpPr>
        <p:spPr>
          <a:xfrm>
            <a:off x="4648200" y="1905000"/>
            <a:ext cx="3581400" cy="3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/>
          <p:nvPr>
            <p:ph type="title"/>
          </p:nvPr>
        </p:nvSpPr>
        <p:spPr>
          <a:xfrm>
            <a:off x="902669" y="762000"/>
            <a:ext cx="7337689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" type="body"/>
          </p:nvPr>
        </p:nvSpPr>
        <p:spPr>
          <a:xfrm>
            <a:off x="902670" y="1600200"/>
            <a:ext cx="73377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AutoNum type="arabicPeriod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AutoNum type="alphaLcPeriod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AutoNum type="romanLcPeriod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AutoNum type="arabicPeriod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AutoNum type="alphaLcPeriod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romanL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arabi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alphaL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romanL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0" type="dt"/>
          </p:nvPr>
        </p:nvSpPr>
        <p:spPr>
          <a:xfrm>
            <a:off x="2301378" y="645591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/>
          <p:nvPr>
            <p:ph type="title"/>
          </p:nvPr>
        </p:nvSpPr>
        <p:spPr>
          <a:xfrm>
            <a:off x="902669" y="762000"/>
            <a:ext cx="7337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9" name="Google Shape;239;p22"/>
          <p:cNvSpPr txBox="1"/>
          <p:nvPr>
            <p:ph idx="1" type="body"/>
          </p:nvPr>
        </p:nvSpPr>
        <p:spPr>
          <a:xfrm>
            <a:off x="1371600" y="1905000"/>
            <a:ext cx="3057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22"/>
          <p:cNvSpPr txBox="1"/>
          <p:nvPr>
            <p:ph idx="2" type="body"/>
          </p:nvPr>
        </p:nvSpPr>
        <p:spPr>
          <a:xfrm>
            <a:off x="1041721" y="2590800"/>
            <a:ext cx="34200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12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5468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5816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5816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5816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5816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5816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22"/>
          <p:cNvSpPr txBox="1"/>
          <p:nvPr>
            <p:ph idx="3" type="body"/>
          </p:nvPr>
        </p:nvSpPr>
        <p:spPr>
          <a:xfrm>
            <a:off x="5029200" y="1905000"/>
            <a:ext cx="3055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22"/>
          <p:cNvSpPr txBox="1"/>
          <p:nvPr>
            <p:ph idx="4" type="body"/>
          </p:nvPr>
        </p:nvSpPr>
        <p:spPr>
          <a:xfrm>
            <a:off x="4645152" y="2590800"/>
            <a:ext cx="34200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12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5468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5816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5816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5816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5816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5816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22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22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22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/>
          <p:nvPr>
            <p:ph type="title"/>
          </p:nvPr>
        </p:nvSpPr>
        <p:spPr>
          <a:xfrm>
            <a:off x="902669" y="762000"/>
            <a:ext cx="7337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8" name="Google Shape;248;p23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23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24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24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25"/>
          <p:cNvGrpSpPr/>
          <p:nvPr/>
        </p:nvGrpSpPr>
        <p:grpSpPr>
          <a:xfrm>
            <a:off x="-644959" y="0"/>
            <a:ext cx="10457378" cy="7116923"/>
            <a:chOff x="-644959" y="0"/>
            <a:chExt cx="10457378" cy="7116923"/>
          </a:xfrm>
        </p:grpSpPr>
        <p:grpSp>
          <p:nvGrpSpPr>
            <p:cNvPr id="257" name="Google Shape;257;p2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8" name="Google Shape;258;p25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259" name="Google Shape;259;p2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2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2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2" name="Google Shape;262;p2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263" name="Google Shape;263;p2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2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2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6" name="Google Shape;266;p25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67" name="Google Shape;267;p25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2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2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0" name="Google Shape;270;p25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2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2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273;p25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5"/>
            <p:cNvSpPr/>
            <p:nvPr/>
          </p:nvSpPr>
          <p:spPr>
            <a:xfrm rot="1801764">
              <a:off x="-382491" y="4201432"/>
              <a:ext cx="1260379" cy="1387003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5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5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5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5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5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5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5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5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5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5"/>
            <p:cNvSpPr/>
            <p:nvPr/>
          </p:nvSpPr>
          <p:spPr>
            <a:xfrm rot="1801764">
              <a:off x="8306436" y="4055534"/>
              <a:ext cx="1242303" cy="1387003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5"/>
            <p:cNvSpPr/>
            <p:nvPr/>
          </p:nvSpPr>
          <p:spPr>
            <a:xfrm rot="1801764">
              <a:off x="8306686" y="1511428"/>
              <a:ext cx="1240768" cy="1387589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25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5"/>
          <p:cNvSpPr/>
          <p:nvPr/>
        </p:nvSpPr>
        <p:spPr>
          <a:xfrm>
            <a:off x="4649096" y="-21510"/>
            <a:ext cx="3505200" cy="6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5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25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25"/>
          <p:cNvSpPr/>
          <p:nvPr/>
        </p:nvSpPr>
        <p:spPr>
          <a:xfrm>
            <a:off x="537055" y="290459"/>
            <a:ext cx="3930900" cy="595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5"/>
          <p:cNvSpPr txBox="1"/>
          <p:nvPr>
            <p:ph idx="1" type="body"/>
          </p:nvPr>
        </p:nvSpPr>
        <p:spPr>
          <a:xfrm>
            <a:off x="556104" y="381000"/>
            <a:ext cx="3787200" cy="5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12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12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12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12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25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5"/>
          <p:cNvSpPr txBox="1"/>
          <p:nvPr>
            <p:ph idx="11" type="ftr"/>
          </p:nvPr>
        </p:nvSpPr>
        <p:spPr>
          <a:xfrm>
            <a:off x="4641448" y="5724835"/>
            <a:ext cx="349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p25"/>
          <p:cNvSpPr txBox="1"/>
          <p:nvPr>
            <p:ph type="title"/>
          </p:nvPr>
        </p:nvSpPr>
        <p:spPr>
          <a:xfrm>
            <a:off x="4739833" y="2657434"/>
            <a:ext cx="33045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4" name="Google Shape;304;p25"/>
          <p:cNvSpPr txBox="1"/>
          <p:nvPr>
            <p:ph idx="2" type="body"/>
          </p:nvPr>
        </p:nvSpPr>
        <p:spPr>
          <a:xfrm>
            <a:off x="4736592" y="4136994"/>
            <a:ext cx="32988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6"/>
          <p:cNvGrpSpPr/>
          <p:nvPr/>
        </p:nvGrpSpPr>
        <p:grpSpPr>
          <a:xfrm>
            <a:off x="-644959" y="0"/>
            <a:ext cx="10457378" cy="7116923"/>
            <a:chOff x="-644959" y="0"/>
            <a:chExt cx="10457378" cy="7116923"/>
          </a:xfrm>
        </p:grpSpPr>
        <p:grpSp>
          <p:nvGrpSpPr>
            <p:cNvPr id="307" name="Google Shape;307;p2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8" name="Google Shape;308;p26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309" name="Google Shape;309;p2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2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2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2" name="Google Shape;312;p26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13" name="Google Shape;313;p2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2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2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6" name="Google Shape;316;p26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17" name="Google Shape;317;p2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2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2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20" name="Google Shape;320;p26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6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3" name="Google Shape;323;p26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6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 rot="1801764">
              <a:off x="-382491" y="4201432"/>
              <a:ext cx="1260379" cy="1387003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6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6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6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6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6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6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6"/>
            <p:cNvSpPr/>
            <p:nvPr/>
          </p:nvSpPr>
          <p:spPr>
            <a:xfrm rot="1801764">
              <a:off x="8306436" y="4055534"/>
              <a:ext cx="1242303" cy="1387003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6"/>
            <p:cNvSpPr/>
            <p:nvPr/>
          </p:nvSpPr>
          <p:spPr>
            <a:xfrm rot="1801764">
              <a:off x="8306686" y="1511428"/>
              <a:ext cx="1240768" cy="1387589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26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6"/>
          <p:cNvSpPr/>
          <p:nvPr/>
        </p:nvSpPr>
        <p:spPr>
          <a:xfrm>
            <a:off x="4649096" y="-21510"/>
            <a:ext cx="3505200" cy="6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6"/>
          <p:cNvSpPr/>
          <p:nvPr/>
        </p:nvSpPr>
        <p:spPr>
          <a:xfrm>
            <a:off x="556105" y="290459"/>
            <a:ext cx="3911700" cy="5959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6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6"/>
          <p:cNvSpPr txBox="1"/>
          <p:nvPr>
            <p:ph type="title"/>
          </p:nvPr>
        </p:nvSpPr>
        <p:spPr>
          <a:xfrm>
            <a:off x="4734424" y="2660904"/>
            <a:ext cx="33009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0" name="Google Shape;350;p26"/>
          <p:cNvSpPr/>
          <p:nvPr>
            <p:ph idx="2" type="pic"/>
          </p:nvPr>
        </p:nvSpPr>
        <p:spPr>
          <a:xfrm>
            <a:off x="609600" y="290459"/>
            <a:ext cx="3755100" cy="5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26"/>
          <p:cNvSpPr txBox="1"/>
          <p:nvPr>
            <p:ph idx="1" type="body"/>
          </p:nvPr>
        </p:nvSpPr>
        <p:spPr>
          <a:xfrm>
            <a:off x="4734630" y="4133088"/>
            <a:ext cx="33006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26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26"/>
          <p:cNvSpPr txBox="1"/>
          <p:nvPr>
            <p:ph idx="11" type="ftr"/>
          </p:nvPr>
        </p:nvSpPr>
        <p:spPr>
          <a:xfrm>
            <a:off x="4641448" y="5724835"/>
            <a:ext cx="349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26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"/>
          <p:cNvSpPr txBox="1"/>
          <p:nvPr>
            <p:ph type="title"/>
          </p:nvPr>
        </p:nvSpPr>
        <p:spPr>
          <a:xfrm>
            <a:off x="902669" y="762000"/>
            <a:ext cx="7337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7" name="Google Shape;357;p27"/>
          <p:cNvSpPr txBox="1"/>
          <p:nvPr>
            <p:ph idx="1" type="body"/>
          </p:nvPr>
        </p:nvSpPr>
        <p:spPr>
          <a:xfrm rot="5400000">
            <a:off x="2466258" y="341400"/>
            <a:ext cx="4210500" cy="7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27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27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27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/>
          <p:nvPr>
            <p:ph type="title"/>
          </p:nvPr>
        </p:nvSpPr>
        <p:spPr>
          <a:xfrm rot="5400000">
            <a:off x="4981553" y="2678047"/>
            <a:ext cx="47802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3" name="Google Shape;363;p28"/>
          <p:cNvSpPr txBox="1"/>
          <p:nvPr>
            <p:ph idx="1" type="body"/>
          </p:nvPr>
        </p:nvSpPr>
        <p:spPr>
          <a:xfrm rot="5400000">
            <a:off x="1375050" y="708397"/>
            <a:ext cx="4780200" cy="54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28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28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28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0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0"/>
          <p:cNvSpPr/>
          <p:nvPr/>
        </p:nvSpPr>
        <p:spPr>
          <a:xfrm>
            <a:off x="4649096" y="-21511"/>
            <a:ext cx="3505200" cy="231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0"/>
          <p:cNvSpPr txBox="1"/>
          <p:nvPr>
            <p:ph type="ctrTitle"/>
          </p:nvPr>
        </p:nvSpPr>
        <p:spPr>
          <a:xfrm>
            <a:off x="4733365" y="2708476"/>
            <a:ext cx="3313500" cy="17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idx="1" type="subTitle"/>
          </p:nvPr>
        </p:nvSpPr>
        <p:spPr>
          <a:xfrm>
            <a:off x="4733365" y="4421080"/>
            <a:ext cx="33099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30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0"/>
          <p:cNvSpPr txBox="1"/>
          <p:nvPr>
            <p:ph idx="11" type="ftr"/>
          </p:nvPr>
        </p:nvSpPr>
        <p:spPr>
          <a:xfrm>
            <a:off x="5303520" y="5719966"/>
            <a:ext cx="2831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p30"/>
          <p:cNvSpPr txBox="1"/>
          <p:nvPr>
            <p:ph idx="12" type="sldNum"/>
          </p:nvPr>
        </p:nvSpPr>
        <p:spPr>
          <a:xfrm>
            <a:off x="4649096" y="5719966"/>
            <a:ext cx="64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30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4095" y="381000"/>
            <a:ext cx="6008933" cy="2276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1"/>
          <p:cNvSpPr txBox="1"/>
          <p:nvPr>
            <p:ph type="title"/>
          </p:nvPr>
        </p:nvSpPr>
        <p:spPr>
          <a:xfrm>
            <a:off x="902669" y="762000"/>
            <a:ext cx="7337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0" name="Google Shape;390;p31"/>
          <p:cNvSpPr txBox="1"/>
          <p:nvPr>
            <p:ph idx="1" type="body"/>
          </p:nvPr>
        </p:nvSpPr>
        <p:spPr>
          <a:xfrm>
            <a:off x="902670" y="1600200"/>
            <a:ext cx="73377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AutoNum type="arabicPeriod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AutoNum type="alphaLcPeriod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AutoNum type="romanLcPeriod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AutoNum type="arabicPeriod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AutoNum type="alphaLcPeriod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romanL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arabi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alphaL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AutoNum type="romanLcPeriod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Google Shape;391;p31"/>
          <p:cNvSpPr txBox="1"/>
          <p:nvPr>
            <p:ph idx="10" type="dt"/>
          </p:nvPr>
        </p:nvSpPr>
        <p:spPr>
          <a:xfrm>
            <a:off x="2301378" y="645591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2" name="Google Shape;392;p31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31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6" name="Google Shape;396;p32"/>
          <p:cNvSpPr txBox="1"/>
          <p:nvPr>
            <p:ph idx="1" type="body"/>
          </p:nvPr>
        </p:nvSpPr>
        <p:spPr>
          <a:xfrm>
            <a:off x="1371600" y="1905000"/>
            <a:ext cx="3057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Google Shape;397;p32"/>
          <p:cNvSpPr txBox="1"/>
          <p:nvPr>
            <p:ph idx="2" type="body"/>
          </p:nvPr>
        </p:nvSpPr>
        <p:spPr>
          <a:xfrm>
            <a:off x="1041721" y="2590800"/>
            <a:ext cx="34200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12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5468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5816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5816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5816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5816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5816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32"/>
          <p:cNvSpPr txBox="1"/>
          <p:nvPr>
            <p:ph idx="3" type="body"/>
          </p:nvPr>
        </p:nvSpPr>
        <p:spPr>
          <a:xfrm>
            <a:off x="5029200" y="1905000"/>
            <a:ext cx="3055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32"/>
          <p:cNvSpPr txBox="1"/>
          <p:nvPr>
            <p:ph idx="4" type="body"/>
          </p:nvPr>
        </p:nvSpPr>
        <p:spPr>
          <a:xfrm>
            <a:off x="4645152" y="2590800"/>
            <a:ext cx="34200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12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5468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5816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5816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5816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5816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5816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32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32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32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title"/>
          </p:nvPr>
        </p:nvSpPr>
        <p:spPr>
          <a:xfrm>
            <a:off x="902669" y="677732"/>
            <a:ext cx="7337689" cy="1151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1371600" y="1905000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2" type="body"/>
          </p:nvPr>
        </p:nvSpPr>
        <p:spPr>
          <a:xfrm>
            <a:off x="1041721" y="2590800"/>
            <a:ext cx="3419856" cy="3219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12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5468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5816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5816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5816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5816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5816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3" type="body"/>
          </p:nvPr>
        </p:nvSpPr>
        <p:spPr>
          <a:xfrm>
            <a:off x="5029200" y="190500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idx="4" type="body"/>
          </p:nvPr>
        </p:nvSpPr>
        <p:spPr>
          <a:xfrm>
            <a:off x="4645152" y="2590800"/>
            <a:ext cx="3419856" cy="3219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12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5468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5816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5816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5816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5816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5816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5" name="Google Shape;405;p33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Google Shape;406;p33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Google Shape;407;p33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33"/>
          <p:cNvSpPr txBox="1"/>
          <p:nvPr>
            <p:ph idx="1" type="body"/>
          </p:nvPr>
        </p:nvSpPr>
        <p:spPr>
          <a:xfrm>
            <a:off x="914400" y="1905000"/>
            <a:ext cx="3547800" cy="3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33"/>
          <p:cNvSpPr txBox="1"/>
          <p:nvPr>
            <p:ph idx="2" type="body"/>
          </p:nvPr>
        </p:nvSpPr>
        <p:spPr>
          <a:xfrm>
            <a:off x="4648200" y="1905000"/>
            <a:ext cx="3581400" cy="3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2" name="Google Shape;412;p34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34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Google Shape;414;p34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5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7" name="Google Shape;417;p35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8" name="Google Shape;418;p35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9" name="Google Shape;419;p35"/>
          <p:cNvSpPr txBox="1"/>
          <p:nvPr>
            <p:ph type="title"/>
          </p:nvPr>
        </p:nvSpPr>
        <p:spPr>
          <a:xfrm>
            <a:off x="502300" y="225677"/>
            <a:ext cx="73377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6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36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SzPts val="1200"/>
              <a:buFont typeface="Arial"/>
              <a:buNone/>
              <a:defRPr/>
            </a:lvl1pPr>
            <a:lvl2pPr lvl="1">
              <a:buClr>
                <a:srgbClr val="000000"/>
              </a:buClr>
              <a:buSzPts val="1200"/>
              <a:buFont typeface="Arial"/>
              <a:buNone/>
              <a:defRPr/>
            </a:lvl2pPr>
            <a:lvl3pPr lvl="2">
              <a:buClr>
                <a:srgbClr val="000000"/>
              </a:buClr>
              <a:buSzPts val="1200"/>
              <a:buFont typeface="Arial"/>
              <a:buNone/>
              <a:defRPr/>
            </a:lvl3pPr>
            <a:lvl4pPr lvl="3">
              <a:buClr>
                <a:srgbClr val="000000"/>
              </a:buClr>
              <a:buSzPts val="1200"/>
              <a:buFont typeface="Arial"/>
              <a:buNone/>
              <a:defRPr/>
            </a:lvl4pPr>
            <a:lvl5pPr lvl="4">
              <a:buClr>
                <a:srgbClr val="000000"/>
              </a:buClr>
              <a:buSzPts val="1200"/>
              <a:buFont typeface="Arial"/>
              <a:buNone/>
              <a:defRPr/>
            </a:lvl5pPr>
            <a:lvl6pPr lvl="5">
              <a:buClr>
                <a:srgbClr val="000000"/>
              </a:buClr>
              <a:buSzPts val="1200"/>
              <a:buFont typeface="Arial"/>
              <a:buNone/>
              <a:defRPr/>
            </a:lvl6pPr>
            <a:lvl7pPr lvl="6">
              <a:buClr>
                <a:srgbClr val="000000"/>
              </a:buClr>
              <a:buSzPts val="1200"/>
              <a:buFont typeface="Arial"/>
              <a:buNone/>
              <a:defRPr/>
            </a:lvl7pPr>
            <a:lvl8pPr lvl="7">
              <a:buClr>
                <a:srgbClr val="000000"/>
              </a:buClr>
              <a:buSzPts val="1200"/>
              <a:buFont typeface="Arial"/>
              <a:buNone/>
              <a:defRPr/>
            </a:lvl8pPr>
            <a:lvl9pPr lvl="8"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37"/>
          <p:cNvGrpSpPr/>
          <p:nvPr/>
        </p:nvGrpSpPr>
        <p:grpSpPr>
          <a:xfrm>
            <a:off x="-644959" y="0"/>
            <a:ext cx="10457378" cy="7116923"/>
            <a:chOff x="-644959" y="0"/>
            <a:chExt cx="10457378" cy="7116923"/>
          </a:xfrm>
        </p:grpSpPr>
        <p:grpSp>
          <p:nvGrpSpPr>
            <p:cNvPr id="425" name="Google Shape;425;p3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26" name="Google Shape;426;p37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27" name="Google Shape;427;p3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3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3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37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431" name="Google Shape;431;p3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3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3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4" name="Google Shape;434;p37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435" name="Google Shape;435;p3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3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3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8" name="Google Shape;438;p3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37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37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1" name="Google Shape;441;p37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7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7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7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7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53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7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7"/>
            <p:cNvSpPr/>
            <p:nvPr/>
          </p:nvSpPr>
          <p:spPr>
            <a:xfrm rot="1801764">
              <a:off x="-382491" y="4201432"/>
              <a:ext cx="1260379" cy="1387003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7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7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7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7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7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7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7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7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7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7"/>
            <p:cNvSpPr/>
            <p:nvPr/>
          </p:nvSpPr>
          <p:spPr>
            <a:xfrm rot="1801764">
              <a:off x="8306436" y="4055534"/>
              <a:ext cx="1242303" cy="1387003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3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7"/>
            <p:cNvSpPr/>
            <p:nvPr/>
          </p:nvSpPr>
          <p:spPr>
            <a:xfrm rot="1801764">
              <a:off x="8306686" y="1511428"/>
              <a:ext cx="1240768" cy="1387589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3" name="Google Shape;463;p37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7"/>
          <p:cNvSpPr/>
          <p:nvPr/>
        </p:nvSpPr>
        <p:spPr>
          <a:xfrm>
            <a:off x="4649096" y="-21510"/>
            <a:ext cx="3505200" cy="6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7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6" name="Google Shape;466;p37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7" name="Google Shape;467;p37"/>
          <p:cNvSpPr/>
          <p:nvPr/>
        </p:nvSpPr>
        <p:spPr>
          <a:xfrm>
            <a:off x="537055" y="290459"/>
            <a:ext cx="3930900" cy="595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7"/>
          <p:cNvSpPr txBox="1"/>
          <p:nvPr>
            <p:ph idx="1" type="body"/>
          </p:nvPr>
        </p:nvSpPr>
        <p:spPr>
          <a:xfrm>
            <a:off x="556104" y="381000"/>
            <a:ext cx="3787200" cy="5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12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12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12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12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37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7"/>
          <p:cNvSpPr txBox="1"/>
          <p:nvPr>
            <p:ph idx="11" type="ftr"/>
          </p:nvPr>
        </p:nvSpPr>
        <p:spPr>
          <a:xfrm>
            <a:off x="4641448" y="5724835"/>
            <a:ext cx="349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1" name="Google Shape;471;p37"/>
          <p:cNvSpPr txBox="1"/>
          <p:nvPr>
            <p:ph type="title"/>
          </p:nvPr>
        </p:nvSpPr>
        <p:spPr>
          <a:xfrm>
            <a:off x="4739833" y="2657434"/>
            <a:ext cx="33045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2" name="Google Shape;472;p37"/>
          <p:cNvSpPr txBox="1"/>
          <p:nvPr>
            <p:ph idx="2" type="body"/>
          </p:nvPr>
        </p:nvSpPr>
        <p:spPr>
          <a:xfrm>
            <a:off x="4736592" y="4136994"/>
            <a:ext cx="32988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38"/>
          <p:cNvGrpSpPr/>
          <p:nvPr/>
        </p:nvGrpSpPr>
        <p:grpSpPr>
          <a:xfrm>
            <a:off x="-644959" y="0"/>
            <a:ext cx="10457378" cy="7116923"/>
            <a:chOff x="-644959" y="0"/>
            <a:chExt cx="10457378" cy="7116923"/>
          </a:xfrm>
        </p:grpSpPr>
        <p:grpSp>
          <p:nvGrpSpPr>
            <p:cNvPr id="475" name="Google Shape;475;p3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76" name="Google Shape;476;p38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77" name="Google Shape;477;p3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3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3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0" name="Google Shape;480;p38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481" name="Google Shape;481;p3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3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3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4" name="Google Shape;484;p38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485" name="Google Shape;485;p3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3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3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8" name="Google Shape;488;p38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1" name="Google Shape;491;p38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8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8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8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8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53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8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8"/>
            <p:cNvSpPr/>
            <p:nvPr/>
          </p:nvSpPr>
          <p:spPr>
            <a:xfrm rot="1801764">
              <a:off x="-382491" y="4201432"/>
              <a:ext cx="1260379" cy="1387003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8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8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8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8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8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8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8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8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8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0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8"/>
            <p:cNvSpPr/>
            <p:nvPr/>
          </p:nvSpPr>
          <p:spPr>
            <a:xfrm rot="1801764">
              <a:off x="8306436" y="4055534"/>
              <a:ext cx="1242303" cy="1387003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3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8"/>
            <p:cNvSpPr/>
            <p:nvPr/>
          </p:nvSpPr>
          <p:spPr>
            <a:xfrm rot="1801764">
              <a:off x="8306686" y="1511428"/>
              <a:ext cx="1240768" cy="1387589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38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8"/>
          <p:cNvSpPr/>
          <p:nvPr/>
        </p:nvSpPr>
        <p:spPr>
          <a:xfrm>
            <a:off x="4649096" y="-21510"/>
            <a:ext cx="3505200" cy="6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8"/>
          <p:cNvSpPr/>
          <p:nvPr/>
        </p:nvSpPr>
        <p:spPr>
          <a:xfrm>
            <a:off x="556105" y="290459"/>
            <a:ext cx="3911700" cy="5959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8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8"/>
          <p:cNvSpPr txBox="1"/>
          <p:nvPr>
            <p:ph type="title"/>
          </p:nvPr>
        </p:nvSpPr>
        <p:spPr>
          <a:xfrm>
            <a:off x="4734424" y="2660904"/>
            <a:ext cx="33009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8" name="Google Shape;518;p38"/>
          <p:cNvSpPr/>
          <p:nvPr>
            <p:ph idx="2" type="pic"/>
          </p:nvPr>
        </p:nvSpPr>
        <p:spPr>
          <a:xfrm>
            <a:off x="609600" y="290459"/>
            <a:ext cx="3755100" cy="5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38"/>
          <p:cNvSpPr txBox="1"/>
          <p:nvPr>
            <p:ph idx="1" type="body"/>
          </p:nvPr>
        </p:nvSpPr>
        <p:spPr>
          <a:xfrm>
            <a:off x="4734630" y="4133088"/>
            <a:ext cx="33006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38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Google Shape;521;p38"/>
          <p:cNvSpPr txBox="1"/>
          <p:nvPr>
            <p:ph idx="11" type="ftr"/>
          </p:nvPr>
        </p:nvSpPr>
        <p:spPr>
          <a:xfrm>
            <a:off x="4641448" y="5724835"/>
            <a:ext cx="349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Google Shape;522;p38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5" name="Google Shape;525;p39"/>
          <p:cNvSpPr txBox="1"/>
          <p:nvPr>
            <p:ph idx="1" type="body"/>
          </p:nvPr>
        </p:nvSpPr>
        <p:spPr>
          <a:xfrm rot="5400000">
            <a:off x="2466258" y="341401"/>
            <a:ext cx="4210500" cy="7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39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7" name="Google Shape;527;p39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Google Shape;528;p39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0"/>
          <p:cNvSpPr txBox="1"/>
          <p:nvPr>
            <p:ph type="title"/>
          </p:nvPr>
        </p:nvSpPr>
        <p:spPr>
          <a:xfrm rot="5400000">
            <a:off x="5351800" y="3117625"/>
            <a:ext cx="56127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30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1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41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p41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5" name="Google Shape;535;p41"/>
          <p:cNvSpPr txBox="1"/>
          <p:nvPr>
            <p:ph type="title"/>
          </p:nvPr>
        </p:nvSpPr>
        <p:spPr>
          <a:xfrm>
            <a:off x="903150" y="367779"/>
            <a:ext cx="73377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Small Caption 1" showMasterSp="0">
  <p:cSld name="Content with Small Caption_1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2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8" name="Google Shape;538;p42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9" name="Google Shape;539;p42"/>
          <p:cNvSpPr/>
          <p:nvPr/>
        </p:nvSpPr>
        <p:spPr>
          <a:xfrm>
            <a:off x="537050" y="290450"/>
            <a:ext cx="6724200" cy="595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2"/>
          <p:cNvSpPr txBox="1"/>
          <p:nvPr>
            <p:ph idx="1" type="body"/>
          </p:nvPr>
        </p:nvSpPr>
        <p:spPr>
          <a:xfrm>
            <a:off x="572525" y="370550"/>
            <a:ext cx="6631200" cy="58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120" lvl="5" marL="27432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120" lvl="6" marL="32004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120" lvl="7" marL="36576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120" lvl="8" marL="4114800" marR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42"/>
          <p:cNvSpPr/>
          <p:nvPr/>
        </p:nvSpPr>
        <p:spPr>
          <a:xfrm>
            <a:off x="7458600" y="0"/>
            <a:ext cx="16200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42"/>
          <p:cNvSpPr/>
          <p:nvPr/>
        </p:nvSpPr>
        <p:spPr>
          <a:xfrm rot="5400000">
            <a:off x="4296295" y="3083399"/>
            <a:ext cx="62718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42"/>
          <p:cNvSpPr txBox="1"/>
          <p:nvPr>
            <p:ph type="title"/>
          </p:nvPr>
        </p:nvSpPr>
        <p:spPr>
          <a:xfrm rot="5400000">
            <a:off x="4969125" y="2582100"/>
            <a:ext cx="60960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4" name="Google Shape;544;p42"/>
          <p:cNvSpPr/>
          <p:nvPr/>
        </p:nvSpPr>
        <p:spPr>
          <a:xfrm>
            <a:off x="7491475" y="0"/>
            <a:ext cx="16200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2"/>
          <p:cNvSpPr txBox="1"/>
          <p:nvPr>
            <p:ph idx="2" type="title"/>
          </p:nvPr>
        </p:nvSpPr>
        <p:spPr>
          <a:xfrm rot="5400000">
            <a:off x="5117374" y="2392650"/>
            <a:ext cx="6096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902669" y="677732"/>
            <a:ext cx="7337689" cy="1151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5"/>
          <p:cNvSpPr txBox="1"/>
          <p:nvPr>
            <p:ph idx="1" type="body"/>
          </p:nvPr>
        </p:nvSpPr>
        <p:spPr>
          <a:xfrm>
            <a:off x="914400" y="1905000"/>
            <a:ext cx="3547872" cy="390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2" type="body"/>
          </p:nvPr>
        </p:nvSpPr>
        <p:spPr>
          <a:xfrm>
            <a:off x="4648200" y="1905000"/>
            <a:ext cx="3581400" cy="3901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/>
          <p:nvPr>
            <p:ph type="title"/>
          </p:nvPr>
        </p:nvSpPr>
        <p:spPr>
          <a:xfrm>
            <a:off x="1258645" y="2900829"/>
            <a:ext cx="66375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8" name="Google Shape;548;p43"/>
          <p:cNvSpPr txBox="1"/>
          <p:nvPr>
            <p:ph idx="1" type="body"/>
          </p:nvPr>
        </p:nvSpPr>
        <p:spPr>
          <a:xfrm>
            <a:off x="1258645" y="4267200"/>
            <a:ext cx="6637500" cy="15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43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43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43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3" name="Google Shape;553;p44"/>
          <p:cNvCxnSpPr/>
          <p:nvPr/>
        </p:nvCxnSpPr>
        <p:spPr>
          <a:xfrm>
            <a:off x="459700" y="546300"/>
            <a:ext cx="8262300" cy="8100"/>
          </a:xfrm>
          <a:prstGeom prst="straightConnector1">
            <a:avLst/>
          </a:prstGeom>
          <a:noFill/>
          <a:ln cap="flat" cmpd="sng" w="38100">
            <a:solidFill>
              <a:srgbClr val="AD374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4" name="Google Shape;554;p44"/>
          <p:cNvSpPr txBox="1"/>
          <p:nvPr>
            <p:ph type="title"/>
          </p:nvPr>
        </p:nvSpPr>
        <p:spPr>
          <a:xfrm>
            <a:off x="459550" y="767933"/>
            <a:ext cx="82623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44"/>
          <p:cNvSpPr txBox="1"/>
          <p:nvPr>
            <p:ph idx="1" type="body"/>
          </p:nvPr>
        </p:nvSpPr>
        <p:spPr>
          <a:xfrm>
            <a:off x="551321" y="1615133"/>
            <a:ext cx="8151900" cy="4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556" name="Google Shape;556;p44"/>
          <p:cNvCxnSpPr/>
          <p:nvPr/>
        </p:nvCxnSpPr>
        <p:spPr>
          <a:xfrm>
            <a:off x="440850" y="6519067"/>
            <a:ext cx="8262300" cy="8100"/>
          </a:xfrm>
          <a:prstGeom prst="straightConnector1">
            <a:avLst/>
          </a:prstGeom>
          <a:noFill/>
          <a:ln cap="flat" cmpd="sng" w="38100">
            <a:solidFill>
              <a:srgbClr val="AD374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902669" y="677732"/>
            <a:ext cx="7337689" cy="1151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502300" y="225677"/>
            <a:ext cx="73377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SzPts val="1200"/>
              <a:buFont typeface="Arial"/>
              <a:buNone/>
              <a:defRPr/>
            </a:lvl1pPr>
            <a:lvl2pPr lvl="1">
              <a:buClr>
                <a:srgbClr val="000000"/>
              </a:buClr>
              <a:buSzPts val="1200"/>
              <a:buFont typeface="Arial"/>
              <a:buNone/>
              <a:defRPr/>
            </a:lvl2pPr>
            <a:lvl3pPr lvl="2">
              <a:buClr>
                <a:srgbClr val="000000"/>
              </a:buClr>
              <a:buSzPts val="1200"/>
              <a:buFont typeface="Arial"/>
              <a:buNone/>
              <a:defRPr/>
            </a:lvl3pPr>
            <a:lvl4pPr lvl="3">
              <a:buClr>
                <a:srgbClr val="000000"/>
              </a:buClr>
              <a:buSzPts val="1200"/>
              <a:buFont typeface="Arial"/>
              <a:buNone/>
              <a:defRPr/>
            </a:lvl4pPr>
            <a:lvl5pPr lvl="4">
              <a:buClr>
                <a:srgbClr val="000000"/>
              </a:buClr>
              <a:buSzPts val="1200"/>
              <a:buFont typeface="Arial"/>
              <a:buNone/>
              <a:defRPr/>
            </a:lvl5pPr>
            <a:lvl6pPr lvl="5">
              <a:buClr>
                <a:srgbClr val="000000"/>
              </a:buClr>
              <a:buSzPts val="1200"/>
              <a:buFont typeface="Arial"/>
              <a:buNone/>
              <a:defRPr/>
            </a:lvl6pPr>
            <a:lvl7pPr lvl="6">
              <a:buClr>
                <a:srgbClr val="000000"/>
              </a:buClr>
              <a:buSzPts val="1200"/>
              <a:buFont typeface="Arial"/>
              <a:buNone/>
              <a:defRPr/>
            </a:lvl7pPr>
            <a:lvl8pPr lvl="7">
              <a:buClr>
                <a:srgbClr val="000000"/>
              </a:buClr>
              <a:buSzPts val="1200"/>
              <a:buFont typeface="Arial"/>
              <a:buNone/>
              <a:defRPr/>
            </a:lvl8pPr>
            <a:lvl9pPr lvl="8"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9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67" name="Google Shape;67;p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8" name="Google Shape;68;p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69" name="Google Shape;69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70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" name="Google Shape;72;p9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73" name="Google Shape;73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74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75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" name="Google Shape;76;p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7" name="Google Shape;77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78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0" name="Google Shape;80;p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" name="Google Shape;83;p9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1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1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9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537055" y="290459"/>
            <a:ext cx="3930774" cy="595986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 txBox="1"/>
          <p:nvPr>
            <p:ph idx="1" type="body"/>
          </p:nvPr>
        </p:nvSpPr>
        <p:spPr>
          <a:xfrm>
            <a:off x="556104" y="381000"/>
            <a:ext cx="3787296" cy="578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12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12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12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12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9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9"/>
          <p:cNvSpPr txBox="1"/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9"/>
          <p:cNvSpPr txBox="1"/>
          <p:nvPr>
            <p:ph idx="2" type="body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0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17" name="Google Shape;117;p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8" name="Google Shape;118;p1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9" name="Google Shape;119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2" name="Google Shape;122;p10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23" name="Google Shape;123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6" name="Google Shape;126;p1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27" name="Google Shape;127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411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0" name="Google Shape;130;p1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0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41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10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1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0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411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274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372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0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6C6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556105" y="290459"/>
            <a:ext cx="3911724" cy="595986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 txBox="1"/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" name="Google Shape;160;p10"/>
          <p:cNvSpPr/>
          <p:nvPr>
            <p:ph idx="2" type="pic"/>
          </p:nvPr>
        </p:nvSpPr>
        <p:spPr>
          <a:xfrm>
            <a:off x="609600" y="290459"/>
            <a:ext cx="3755231" cy="5871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0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0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0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457200" y="-6574"/>
            <a:ext cx="8153400" cy="6876500"/>
            <a:chOff x="457200" y="-6574"/>
            <a:chExt cx="8153400" cy="6876500"/>
          </a:xfrm>
        </p:grpSpPr>
        <p:sp>
          <p:nvSpPr>
            <p:cNvPr id="11" name="Google Shape;11;p1"/>
            <p:cNvSpPr/>
            <p:nvPr/>
          </p:nvSpPr>
          <p:spPr>
            <a:xfrm>
              <a:off x="457200" y="276999"/>
              <a:ext cx="8153400" cy="6123801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838200" y="6400800"/>
              <a:ext cx="1905000" cy="469126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ltiderman\Syncplicity Folders\MLDSC (Ross Goldstein)\Logos and Letterhead\Letterhead Top.jpg" id="13" name="Google Shape;13;p1"/>
            <p:cNvPicPr preferRelativeResize="0"/>
            <p:nvPr/>
          </p:nvPicPr>
          <p:blipFill rotWithShape="1">
            <a:blip r:embed="rId1">
              <a:alphaModFix/>
            </a:blip>
            <a:srcRect b="6250" l="0" r="46814" t="0"/>
            <a:stretch/>
          </p:blipFill>
          <p:spPr>
            <a:xfrm>
              <a:off x="5704241" y="2838"/>
              <a:ext cx="2541919" cy="658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4;p1"/>
            <p:cNvSpPr/>
            <p:nvPr/>
          </p:nvSpPr>
          <p:spPr>
            <a:xfrm>
              <a:off x="5704242" y="-6574"/>
              <a:ext cx="2552677" cy="677733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902669" y="677732"/>
            <a:ext cx="7337689" cy="1151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902670" y="1905000"/>
            <a:ext cx="7337688" cy="4210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>
            <a:off x="1564260" y="6446588"/>
            <a:ext cx="1127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3581400" y="64008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914400" y="6447681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7"/>
          <p:cNvGrpSpPr/>
          <p:nvPr/>
        </p:nvGrpSpPr>
        <p:grpSpPr>
          <a:xfrm>
            <a:off x="457200" y="6926"/>
            <a:ext cx="8153400" cy="6863074"/>
            <a:chOff x="457200" y="6926"/>
            <a:chExt cx="8153400" cy="6863074"/>
          </a:xfrm>
        </p:grpSpPr>
        <p:sp>
          <p:nvSpPr>
            <p:cNvPr id="200" name="Google Shape;200;p17"/>
            <p:cNvSpPr/>
            <p:nvPr/>
          </p:nvSpPr>
          <p:spPr>
            <a:xfrm>
              <a:off x="457200" y="276999"/>
              <a:ext cx="8153400" cy="6123900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838200" y="6400800"/>
              <a:ext cx="2560200" cy="469200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ltiderman\Syncplicity Folders\MLDSC (Ross Goldstein)\Logos and Letterhead\Letterhead Top.jpg" id="202" name="Google Shape;202;p17"/>
            <p:cNvPicPr preferRelativeResize="0"/>
            <p:nvPr/>
          </p:nvPicPr>
          <p:blipFill rotWithShape="1">
            <a:blip r:embed="rId1">
              <a:alphaModFix/>
            </a:blip>
            <a:srcRect b="6253" l="0" r="46814" t="0"/>
            <a:stretch/>
          </p:blipFill>
          <p:spPr>
            <a:xfrm>
              <a:off x="5721541" y="6926"/>
              <a:ext cx="2541918" cy="658907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203" name="Google Shape;203;p17"/>
          <p:cNvSpPr txBox="1"/>
          <p:nvPr>
            <p:ph type="title"/>
          </p:nvPr>
        </p:nvSpPr>
        <p:spPr>
          <a:xfrm>
            <a:off x="902669" y="762000"/>
            <a:ext cx="7337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4" name="Google Shape;204;p17"/>
          <p:cNvSpPr txBox="1"/>
          <p:nvPr>
            <p:ph idx="1" type="body"/>
          </p:nvPr>
        </p:nvSpPr>
        <p:spPr>
          <a:xfrm>
            <a:off x="902670" y="1905000"/>
            <a:ext cx="7337700" cy="42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17"/>
          <p:cNvSpPr txBox="1"/>
          <p:nvPr>
            <p:ph idx="10" type="dt"/>
          </p:nvPr>
        </p:nvSpPr>
        <p:spPr>
          <a:xfrm>
            <a:off x="1600200" y="6447651"/>
            <a:ext cx="173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17"/>
          <p:cNvSpPr txBox="1"/>
          <p:nvPr>
            <p:ph idx="11" type="ftr"/>
          </p:nvPr>
        </p:nvSpPr>
        <p:spPr>
          <a:xfrm>
            <a:off x="3714750" y="6452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17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9"/>
          <p:cNvGrpSpPr/>
          <p:nvPr/>
        </p:nvGrpSpPr>
        <p:grpSpPr>
          <a:xfrm>
            <a:off x="457200" y="-6574"/>
            <a:ext cx="8153400" cy="6876574"/>
            <a:chOff x="457200" y="-6574"/>
            <a:chExt cx="8153400" cy="6876574"/>
          </a:xfrm>
        </p:grpSpPr>
        <p:sp>
          <p:nvSpPr>
            <p:cNvPr id="369" name="Google Shape;369;p29"/>
            <p:cNvSpPr/>
            <p:nvPr/>
          </p:nvSpPr>
          <p:spPr>
            <a:xfrm>
              <a:off x="457200" y="276999"/>
              <a:ext cx="8153400" cy="6123900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838200" y="6400800"/>
              <a:ext cx="1905000" cy="469200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ltiderman\Syncplicity Folders\MLDSC (Ross Goldstein)\Logos and Letterhead\Letterhead Top.jpg" id="371" name="Google Shape;371;p29"/>
            <p:cNvPicPr preferRelativeResize="0"/>
            <p:nvPr/>
          </p:nvPicPr>
          <p:blipFill rotWithShape="1">
            <a:blip r:embed="rId1">
              <a:alphaModFix/>
            </a:blip>
            <a:srcRect b="6253" l="0" r="46814" t="0"/>
            <a:stretch/>
          </p:blipFill>
          <p:spPr>
            <a:xfrm>
              <a:off x="5704241" y="2838"/>
              <a:ext cx="2541918" cy="658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29"/>
            <p:cNvSpPr/>
            <p:nvPr/>
          </p:nvSpPr>
          <p:spPr>
            <a:xfrm>
              <a:off x="5704242" y="-6574"/>
              <a:ext cx="2552700" cy="6777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29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4" name="Google Shape;374;p29"/>
          <p:cNvSpPr txBox="1"/>
          <p:nvPr>
            <p:ph idx="1" type="body"/>
          </p:nvPr>
        </p:nvSpPr>
        <p:spPr>
          <a:xfrm>
            <a:off x="902670" y="1905000"/>
            <a:ext cx="7337700" cy="42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4772" lvl="1" marL="9144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512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5468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5816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6164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6164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6164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6164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29"/>
          <p:cNvSpPr txBox="1"/>
          <p:nvPr>
            <p:ph idx="10" type="dt"/>
          </p:nvPr>
        </p:nvSpPr>
        <p:spPr>
          <a:xfrm>
            <a:off x="1564260" y="6446588"/>
            <a:ext cx="112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29"/>
          <p:cNvSpPr txBox="1"/>
          <p:nvPr>
            <p:ph idx="11" type="ftr"/>
          </p:nvPr>
        </p:nvSpPr>
        <p:spPr>
          <a:xfrm>
            <a:off x="3581400" y="6400800"/>
            <a:ext cx="487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29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i.org/10.1257/aer.104.9.2593" TargetMode="External"/><Relationship Id="rId4" Type="http://schemas.openxmlformats.org/officeDocument/2006/relationships/hyperlink" Target="https://doi.org/10.1257/000282805774670446" TargetMode="External"/><Relationship Id="rId9" Type="http://schemas.openxmlformats.org/officeDocument/2006/relationships/hyperlink" Target="https://nces.ed.gov/pubs2022/2022112.pdf" TargetMode="External"/><Relationship Id="rId5" Type="http://schemas.openxmlformats.org/officeDocument/2006/relationships/hyperlink" Target="https://doi.org/10.3368/jhr.XLII.3.528" TargetMode="External"/><Relationship Id="rId6" Type="http://schemas.openxmlformats.org/officeDocument/2006/relationships/hyperlink" Target="https://doi.org/10.1016/j.econedurev.2015.01.007" TargetMode="External"/><Relationship Id="rId7" Type="http://schemas.openxmlformats.org/officeDocument/2006/relationships/hyperlink" Target="https://doi.org/10.1257/pol.20190594" TargetMode="External"/><Relationship Id="rId8" Type="http://schemas.openxmlformats.org/officeDocument/2006/relationships/hyperlink" Target="https://doi.org/10.1093/jopart/mus004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mgaleg.maryland.gov/mgawebsite/Legislation/Details/sb0056/?ys=2026rs" TargetMode="External"/><Relationship Id="rId4" Type="http://schemas.openxmlformats.org/officeDocument/2006/relationships/hyperlink" Target="https://mgaleg.maryland.gov/mgawebsite/Legislation/Details/HB0293?ys=2026RS" TargetMode="External"/><Relationship Id="rId5" Type="http://schemas.openxmlformats.org/officeDocument/2006/relationships/hyperlink" Target="https://mgaleg.maryland.gov/mgawebsite/Legislation/Details/hb0264/?ys=2026rs" TargetMode="External"/><Relationship Id="rId6" Type="http://schemas.openxmlformats.org/officeDocument/2006/relationships/hyperlink" Target="https://mgaleg.maryland.gov/mgawebsite/Legislation/Details/hb0538/?ys=2026rs" TargetMode="External"/><Relationship Id="rId7" Type="http://schemas.openxmlformats.org/officeDocument/2006/relationships/hyperlink" Target="https://mgaleg.maryland.gov/mgawebsite/Legislation/Details/hb1305/?ys=2026r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nam11.safelinks.protection.outlook.com/?url=https%3A%2F%2Fforms.office.com%2FPages%2FResponsePage.aspx%3Fid%3DSrzNPUx-e0CA93-2dXGC8lB2JRJ99kFCoSWoVt5ngeJUQUYwRUczOFozV0ZVTUw4SVJYQkFRTElPMC4u&amp;data=05%7C02%7CAHENNEBERGER%40ssw.umaryland.edu%7Ced68ed14451242f812d608de6e260c71%7C3dcdbc4a7e4c407b80f77fb6757182f2%7C0%7C0%7C639069308025050605%7CUnknown%7CTWFpbGZsb3d8eyJFbXB0eU1hcGkiOnRydWUsIlYiOiIwLjAuMDAwMCIsIlAiOiJXaW4zMiIsIkFOIjoiTWFpbCIsIldUIjoyfQ%3D%3D%7C0%7C%7C%7C&amp;sdata=H%2FLD4Ogte0uPvLu7m%2Bd3h9TacnRMrDbIg75bsc1rfmM%3D&amp;reserved=0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erYf89BKLvPQ-E2iOUkurk0FoFHCcSHfQ91SOsMoNIo/edit?usp=drive_link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5"/>
          <p:cNvSpPr txBox="1"/>
          <p:nvPr>
            <p:ph type="title"/>
          </p:nvPr>
        </p:nvSpPr>
        <p:spPr>
          <a:xfrm rot="184">
            <a:off x="842456" y="482476"/>
            <a:ext cx="56127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i="0" lang="en-US" sz="3600" u="none" cap="none" strike="noStrike">
                <a:solidFill>
                  <a:schemeClr val="accent1"/>
                </a:solidFill>
              </a:rPr>
              <a:t>MLDS Research and Policy Ad</a:t>
            </a:r>
            <a:r>
              <a:rPr lang="en-US" sz="3600"/>
              <a:t>visory </a:t>
            </a:r>
            <a:r>
              <a:rPr i="0" lang="en-US" sz="3600" u="none" cap="none" strike="noStrike">
                <a:solidFill>
                  <a:schemeClr val="accent1"/>
                </a:solidFill>
              </a:rPr>
              <a:t>Board </a:t>
            </a:r>
            <a:endParaRPr i="0" sz="3600" u="none" cap="none" strike="noStrike">
              <a:solidFill>
                <a:schemeClr val="accent1"/>
              </a:solidFill>
            </a:endParaRPr>
          </a:p>
        </p:txBody>
      </p:sp>
      <p:sp>
        <p:nvSpPr>
          <p:cNvPr id="563" name="Google Shape;563;p45"/>
          <p:cNvSpPr txBox="1"/>
          <p:nvPr>
            <p:ph idx="4294967295" type="body"/>
          </p:nvPr>
        </p:nvSpPr>
        <p:spPr>
          <a:xfrm>
            <a:off x="1892000" y="5297475"/>
            <a:ext cx="36159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i="1" lang="en-US" sz="2200"/>
              <a:t>The meeting will begin shortly</a:t>
            </a:r>
            <a:endParaRPr i="1" sz="2200"/>
          </a:p>
        </p:txBody>
      </p:sp>
      <p:pic>
        <p:nvPicPr>
          <p:cNvPr id="564" name="Google Shape;56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450" y="1762125"/>
            <a:ext cx="57150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4"/>
          <p:cNvSpPr txBox="1"/>
          <p:nvPr>
            <p:ph type="title"/>
          </p:nvPr>
        </p:nvSpPr>
        <p:spPr>
          <a:xfrm>
            <a:off x="902669" y="762000"/>
            <a:ext cx="7337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sz="3600"/>
              <a:t>MLDS Center Research Agenda</a:t>
            </a:r>
            <a:endParaRPr sz="3600"/>
          </a:p>
        </p:txBody>
      </p:sp>
      <p:sp>
        <p:nvSpPr>
          <p:cNvPr id="636" name="Google Shape;636;p54"/>
          <p:cNvSpPr txBox="1"/>
          <p:nvPr>
            <p:ph idx="1" type="body"/>
          </p:nvPr>
        </p:nvSpPr>
        <p:spPr>
          <a:xfrm>
            <a:off x="902670" y="1600200"/>
            <a:ext cx="73377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2776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 i="1"/>
          </a:p>
        </p:txBody>
      </p:sp>
      <p:sp>
        <p:nvSpPr>
          <p:cNvPr id="637" name="Google Shape;637;p54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638" name="Google Shape;638;p54"/>
          <p:cNvGraphicFramePr/>
          <p:nvPr/>
        </p:nvGraphicFramePr>
        <p:xfrm>
          <a:off x="952500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{2FD1742B-FEED-4717-92F3-28CD3A9BB1FB}</a:tableStyleId>
              </a:tblPr>
              <a:tblGrid>
                <a:gridCol w="7239000"/>
              </a:tblGrid>
              <a:tr h="115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Agenda Category – Which category does the project address?  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25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Educational, Service &amp; Workforce Outcome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103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Agenda Themes - Which cross cutting theme is incorporated in the project? 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34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Equity and Inclusion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5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/>
              <a:t>Data Sources</a:t>
            </a:r>
            <a:endParaRPr sz="3600"/>
          </a:p>
        </p:txBody>
      </p:sp>
      <p:sp>
        <p:nvSpPr>
          <p:cNvPr id="645" name="Google Shape;645;p55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646" name="Google Shape;646;p55"/>
          <p:cNvGraphicFramePr/>
          <p:nvPr/>
        </p:nvGraphicFramePr>
        <p:xfrm>
          <a:off x="952500" y="187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{2FD1742B-FEED-4717-92F3-28CD3A9BB1FB}</a:tableStyleId>
              </a:tblPr>
              <a:tblGrid>
                <a:gridCol w="4846175"/>
                <a:gridCol w="2441700"/>
              </a:tblGrid>
              <a:tr h="44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Sectors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Childhood Sector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K-12 Education Sector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 Education Sector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4CCCC"/>
                    </a:solidFill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Justice Involved Youth Sector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EA9999"/>
                    </a:solidFill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 Welfare Sector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Postsecondary Education Sector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EA9999"/>
                    </a:solidFill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Completions and Credentials Sector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44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Workforce Sector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EA9999"/>
                    </a:solidFill>
                  </a:tcPr>
                </a:tc>
              </a:tr>
              <a:tr h="4385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Put an “x” next to each data sector your project will include. You must have at least 2 sectors.</a:t>
                      </a:r>
                      <a:endParaRPr b="1" i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6"/>
          <p:cNvSpPr txBox="1"/>
          <p:nvPr>
            <p:ph type="title"/>
          </p:nvPr>
        </p:nvSpPr>
        <p:spPr>
          <a:xfrm>
            <a:off x="902669" y="762000"/>
            <a:ext cx="7337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/>
              <a:t>Benefits to Stakeholders</a:t>
            </a:r>
            <a:endParaRPr sz="3600"/>
          </a:p>
        </p:txBody>
      </p:sp>
      <p:sp>
        <p:nvSpPr>
          <p:cNvPr id="653" name="Google Shape;653;p56"/>
          <p:cNvSpPr txBox="1"/>
          <p:nvPr>
            <p:ph idx="1" type="body"/>
          </p:nvPr>
        </p:nvSpPr>
        <p:spPr>
          <a:xfrm>
            <a:off x="902669" y="1524000"/>
            <a:ext cx="7206000" cy="43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u="sng"/>
              <a:t>Principals: </a:t>
            </a:r>
            <a:r>
              <a:rPr lang="en-US"/>
              <a:t>Insights for training, support, and leadership development</a:t>
            </a:r>
            <a:endParaRPr/>
          </a:p>
          <a:p>
            <a:pPr indent="-342900" lvl="0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u="sng"/>
              <a:t>Policymakers:</a:t>
            </a:r>
            <a:endParaRPr/>
          </a:p>
          <a:p>
            <a:pPr indent="-3429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Evidence to guide leadership and equity policies</a:t>
            </a:r>
            <a:endParaRPr/>
          </a:p>
          <a:p>
            <a:pPr indent="-3429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Baseline evidence on demographic matching and sorting</a:t>
            </a:r>
            <a:endParaRPr/>
          </a:p>
          <a:p>
            <a:pPr indent="-342900" lvl="1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Inform policies to expand access to leadership roles</a:t>
            </a:r>
            <a:endParaRPr/>
          </a:p>
          <a:p>
            <a:pPr indent="-342900" lvl="1" marL="419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u="sng"/>
              <a:t>Future researchers:</a:t>
            </a:r>
            <a:endParaRPr/>
          </a:p>
          <a:p>
            <a:pPr indent="-342900" lvl="2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/>
              <a:t>Foundation for use of MLDS principal data </a:t>
            </a:r>
            <a:endParaRPr/>
          </a:p>
          <a:p>
            <a:pPr indent="-342900" lvl="2" marL="876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200"/>
              <a:t>Support for future work in optimal principal assignments</a:t>
            </a:r>
            <a:endParaRPr/>
          </a:p>
        </p:txBody>
      </p:sp>
      <p:sp>
        <p:nvSpPr>
          <p:cNvPr id="654" name="Google Shape;654;p56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7"/>
          <p:cNvSpPr txBox="1"/>
          <p:nvPr>
            <p:ph type="title"/>
          </p:nvPr>
        </p:nvSpPr>
        <p:spPr>
          <a:xfrm>
            <a:off x="902669" y="310444"/>
            <a:ext cx="7337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/>
              <a:t>Citations</a:t>
            </a:r>
            <a:endParaRPr/>
          </a:p>
        </p:txBody>
      </p:sp>
      <p:sp>
        <p:nvSpPr>
          <p:cNvPr id="660" name="Google Shape;660;p57"/>
          <p:cNvSpPr txBox="1"/>
          <p:nvPr>
            <p:ph idx="1" type="body"/>
          </p:nvPr>
        </p:nvSpPr>
        <p:spPr>
          <a:xfrm>
            <a:off x="609600" y="993428"/>
            <a:ext cx="7888200" cy="52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24"/>
              <a:buFont typeface="Noto Sans Symbols"/>
              <a:buAutoNum type="arabicPeriod"/>
            </a:pPr>
            <a:r>
              <a:rPr lang="en-US" sz="1050" u="sng"/>
              <a:t>Bartanen, B., &amp; Grissom, J. A. (2023). School principal race, teacher racial diversity, and student achievement. </a:t>
            </a:r>
            <a:r>
              <a:rPr i="1" lang="en-US" sz="1050" u="sng"/>
              <a:t>Journal of Human Resources, 58</a:t>
            </a:r>
            <a:r>
              <a:rPr lang="en-US" sz="1050" u="sng"/>
              <a:t>(2), 666–712.</a:t>
            </a:r>
            <a:endParaRPr sz="1050"/>
          </a:p>
          <a:p>
            <a:pPr indent="-3190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24"/>
              <a:buFont typeface="Noto Sans Symbols"/>
              <a:buAutoNum type="arabicPeriod"/>
            </a:pPr>
            <a:r>
              <a:rPr lang="en-US" sz="1050"/>
              <a:t>Chetty, R., Friedman, J. N., &amp; Rockoff, J. E. (2014). Measuring the impacts of teachers I: Evaluating bias in teacher value-added estimates. American Economic Review, 104(9), 2593–2632. </a:t>
            </a:r>
            <a:r>
              <a:rPr lang="en-US" sz="1050" u="sng">
                <a:solidFill>
                  <a:schemeClr val="hlink"/>
                </a:solidFill>
                <a:hlinkClick r:id="rId3"/>
              </a:rPr>
              <a:t>https://doi.org/10.1257/aer.104.9.2593</a:t>
            </a:r>
            <a:endParaRPr sz="1050"/>
          </a:p>
          <a:p>
            <a:pPr indent="-3190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24"/>
              <a:buFont typeface="Noto Sans Symbols"/>
              <a:buAutoNum type="arabicPeriod"/>
            </a:pPr>
            <a:r>
              <a:rPr lang="en-US" sz="1050"/>
              <a:t>Dee, T. S. (2005). A teacher like me: Does race, ethnicity, or gender matter? </a:t>
            </a:r>
            <a:r>
              <a:rPr i="1" lang="en-US" sz="1050"/>
              <a:t>American Economic Review, 95</a:t>
            </a:r>
            <a:r>
              <a:rPr lang="en-US" sz="1050"/>
              <a:t>(2), 158–165. </a:t>
            </a:r>
            <a:r>
              <a:rPr lang="en-US" sz="1050" u="sng">
                <a:solidFill>
                  <a:schemeClr val="hlink"/>
                </a:solidFill>
                <a:hlinkClick r:id="rId4"/>
              </a:rPr>
              <a:t>https://doi.org/10.1257/000282805774670446</a:t>
            </a:r>
            <a:r>
              <a:rPr lang="en-US" sz="1050"/>
              <a:t> </a:t>
            </a:r>
            <a:endParaRPr/>
          </a:p>
          <a:p>
            <a:pPr indent="-3190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24"/>
              <a:buFont typeface="Noto Sans Symbols"/>
              <a:buAutoNum type="arabicPeriod"/>
            </a:pPr>
            <a:r>
              <a:rPr lang="en-US" sz="1050"/>
              <a:t>Dee, T. S. (2007). Teachers and the gender gaps in student achievement. </a:t>
            </a:r>
            <a:r>
              <a:rPr i="1" lang="en-US" sz="1050"/>
              <a:t>Journal of Human Resources, 42</a:t>
            </a:r>
            <a:r>
              <a:rPr lang="en-US" sz="1050"/>
              <a:t>(3), 528–554. </a:t>
            </a:r>
            <a:r>
              <a:rPr lang="en-US" sz="1050" u="sng">
                <a:solidFill>
                  <a:schemeClr val="hlink"/>
                </a:solidFill>
                <a:hlinkClick r:id="rId5"/>
              </a:rPr>
              <a:t>https://doi.org/10.3368/jhr.XLII.3.528</a:t>
            </a:r>
            <a:r>
              <a:rPr lang="en-US" sz="1050"/>
              <a:t> </a:t>
            </a:r>
            <a:endParaRPr/>
          </a:p>
          <a:p>
            <a:pPr indent="-3190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24"/>
              <a:buFont typeface="Noto Sans Symbols"/>
              <a:buAutoNum type="arabicPeriod"/>
            </a:pPr>
            <a:r>
              <a:rPr lang="en-US" sz="1050"/>
              <a:t>Egalite, A. J., Kisida, B., &amp; Winters, M. A. (2015). Representation in the classroom: The effect of own-race teachers on student achievement. </a:t>
            </a:r>
            <a:r>
              <a:rPr i="1" lang="en-US" sz="1050"/>
              <a:t>Economics of Education Review, 45</a:t>
            </a:r>
            <a:r>
              <a:rPr lang="en-US" sz="1050"/>
              <a:t>, 44–52. </a:t>
            </a:r>
            <a:r>
              <a:rPr lang="en-US" sz="1050" u="sng">
                <a:solidFill>
                  <a:schemeClr val="hlink"/>
                </a:solidFill>
                <a:hlinkClick r:id="rId6"/>
              </a:rPr>
              <a:t>https://doi.org/10.1016/j.econedurev.2015.01.007</a:t>
            </a:r>
            <a:r>
              <a:rPr lang="en-US" sz="1050"/>
              <a:t> </a:t>
            </a:r>
            <a:endParaRPr/>
          </a:p>
          <a:p>
            <a:pPr indent="-3190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24"/>
              <a:buFont typeface="Noto Sans Symbols"/>
              <a:buAutoNum type="arabicPeriod"/>
            </a:pPr>
            <a:r>
              <a:rPr lang="en-US" sz="1050"/>
              <a:t>Gershenson, S., Hart, C. M. D., Hyman, J., Lindsay, C., &amp; Papageorge, N. W. (2022). The long-run impacts of same-race teachers. </a:t>
            </a:r>
            <a:r>
              <a:rPr i="1" lang="en-US" sz="1050"/>
              <a:t>American Economic Journal: Economic Policy, 14</a:t>
            </a:r>
            <a:r>
              <a:rPr lang="en-US" sz="1050"/>
              <a:t>(4), 300–342. (Originally published as NBER Working Paper No. 25254, 2018). </a:t>
            </a:r>
            <a:r>
              <a:rPr lang="en-US" sz="1050" u="sng">
                <a:solidFill>
                  <a:schemeClr val="hlink"/>
                </a:solidFill>
                <a:hlinkClick r:id="rId7"/>
              </a:rPr>
              <a:t>https://doi.org/10.1257/pol.20190594</a:t>
            </a:r>
            <a:endParaRPr sz="1050"/>
          </a:p>
          <a:p>
            <a:pPr indent="-3190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24"/>
              <a:buFont typeface="Noto Sans Symbols"/>
              <a:buAutoNum type="arabicPeriod"/>
            </a:pPr>
            <a:r>
              <a:rPr lang="en-US" sz="1050"/>
              <a:t>Grissom, J. A., &amp; Bartanen, B. (2022). Potential race and gender biases in high-stakes teacher observations. </a:t>
            </a:r>
            <a:r>
              <a:rPr i="1" lang="en-US" sz="1050"/>
              <a:t>Journal of Policy Analysis and Management, 41</a:t>
            </a:r>
            <a:r>
              <a:rPr lang="en-US" sz="1050"/>
              <a:t>(1), 131–161. https://doi.org/10.1002/pam.22312</a:t>
            </a:r>
            <a:endParaRPr/>
          </a:p>
          <a:p>
            <a:pPr indent="-3190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24"/>
              <a:buFont typeface="Noto Sans Symbols"/>
              <a:buAutoNum type="arabicPeriod"/>
            </a:pPr>
            <a:r>
              <a:rPr lang="en-US" sz="1050"/>
              <a:t>Grissom, J. A., &amp; Loeb, S. (2011). Triangulating principal effectiveness: How perspectives of parents, teachers, and assistant principals identify the central importance of managerial skills. </a:t>
            </a:r>
            <a:r>
              <a:rPr i="1" lang="en-US" sz="1050"/>
              <a:t>Educational Administration Quarterly, 47</a:t>
            </a:r>
            <a:r>
              <a:rPr lang="en-US" sz="1050"/>
              <a:t>(1), 99–137. https://doi.org/10.1177/0013161X10376497</a:t>
            </a:r>
            <a:endParaRPr/>
          </a:p>
          <a:p>
            <a:pPr indent="-3190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24"/>
              <a:buFont typeface="Noto Sans Symbols"/>
              <a:buAutoNum type="arabicPeriod"/>
            </a:pPr>
            <a:r>
              <a:rPr lang="en-US" sz="1050"/>
              <a:t>Grissom, J. A., Nicholson-Crotty, J., &amp; Keiser, L. R. (2012). Does my boss’s gender matter? Explaining job satisfaction and employee turnover in the public sector. </a:t>
            </a:r>
            <a:r>
              <a:rPr i="1" lang="en-US" sz="1050"/>
              <a:t>Journal of Public Administration Research and Theory, 22</a:t>
            </a:r>
            <a:r>
              <a:rPr lang="en-US" sz="1050"/>
              <a:t>(4), 649–673. </a:t>
            </a:r>
            <a:r>
              <a:rPr lang="en-US" sz="1050" u="sng">
                <a:solidFill>
                  <a:schemeClr val="hlink"/>
                </a:solidFill>
                <a:hlinkClick r:id="rId8"/>
              </a:rPr>
              <a:t>https://doi.org/10.1093/jopart/mus004</a:t>
            </a:r>
            <a:endParaRPr sz="1050"/>
          </a:p>
          <a:p>
            <a:pPr indent="-3190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24"/>
              <a:buFont typeface="Noto Sans Symbols"/>
              <a:buAutoNum type="arabicPeriod"/>
            </a:pPr>
            <a:r>
              <a:rPr lang="en-US" sz="1050"/>
              <a:t>National Center for Education Statistics. (2022). </a:t>
            </a:r>
            <a:r>
              <a:rPr i="1" lang="en-US" sz="1050" u="sng"/>
              <a:t>Characteristics of 2020–21 public and private school principals in the United States: First look</a:t>
            </a:r>
            <a:r>
              <a:rPr lang="en-US" sz="1050" u="sng"/>
              <a:t> </a:t>
            </a:r>
            <a:r>
              <a:rPr lang="en-US" sz="1050"/>
              <a:t>(NCES 2022-112). U.S. Department of Education. </a:t>
            </a:r>
            <a:r>
              <a:rPr lang="en-US" sz="1050" u="sng">
                <a:solidFill>
                  <a:schemeClr val="hlink"/>
                </a:solidFill>
                <a:hlinkClick r:id="rId9"/>
              </a:rPr>
              <a:t>https://nces.ed.gov/pubs2022/2022112.pdf</a:t>
            </a:r>
            <a:endParaRPr sz="1050" u="sng"/>
          </a:p>
          <a:p>
            <a:pPr indent="-3190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24"/>
              <a:buFont typeface="Noto Sans Symbols"/>
              <a:buAutoNum type="arabicPeriod"/>
            </a:pPr>
            <a:r>
              <a:rPr lang="en-US" sz="1050"/>
              <a:t>Eastmond, T. S., Ricks, M., Betts, J., &amp; Mather, N. (2026). Welfare added? Optimal teacher assignment with value-added measures (NBER Working Paper No. 34768). National Bureau of Economic Research. https://doi.org/10.3386/w34768</a:t>
            </a:r>
            <a:endParaRPr sz="400"/>
          </a:p>
          <a:p>
            <a:pPr indent="0" lvl="0" marL="228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sz="1000"/>
          </a:p>
        </p:txBody>
      </p:sp>
      <p:sp>
        <p:nvSpPr>
          <p:cNvPr id="661" name="Google Shape;661;p57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8"/>
          <p:cNvSpPr txBox="1"/>
          <p:nvPr>
            <p:ph type="title"/>
          </p:nvPr>
        </p:nvSpPr>
        <p:spPr>
          <a:xfrm>
            <a:off x="902669" y="677732"/>
            <a:ext cx="7337700" cy="1151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Discussion</a:t>
            </a:r>
            <a:endParaRPr sz="3600"/>
          </a:p>
        </p:txBody>
      </p:sp>
      <p:sp>
        <p:nvSpPr>
          <p:cNvPr id="668" name="Google Shape;668;p58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9" name="Google Shape;669;p58"/>
          <p:cNvSpPr txBox="1"/>
          <p:nvPr>
            <p:ph idx="4294967295" type="body"/>
          </p:nvPr>
        </p:nvSpPr>
        <p:spPr>
          <a:xfrm>
            <a:off x="902675" y="1828825"/>
            <a:ext cx="7337700" cy="428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i="1" lang="en-US">
                <a:solidFill>
                  <a:schemeClr val="dk1"/>
                </a:solidFill>
              </a:rPr>
              <a:t>Does this research help the State of Maryland, state agencies or other institutions that make policy decisions?</a:t>
            </a:r>
            <a:endParaRPr i="1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i="1" lang="en-US">
                <a:solidFill>
                  <a:schemeClr val="dk1"/>
                </a:solidFill>
              </a:rPr>
              <a:t>Are there policy implications for the State of Maryland, state agencies and other institutions?</a:t>
            </a:r>
            <a:endParaRPr i="1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i="1" lang="en-US">
                <a:solidFill>
                  <a:schemeClr val="dk1"/>
                </a:solidFill>
              </a:rPr>
              <a:t>Additional thoughts/questions about the proposal?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9"/>
          <p:cNvSpPr txBox="1"/>
          <p:nvPr>
            <p:ph type="title"/>
          </p:nvPr>
        </p:nvSpPr>
        <p:spPr>
          <a:xfrm>
            <a:off x="902669" y="345582"/>
            <a:ext cx="7337700" cy="1151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RPB  Recommendation</a:t>
            </a:r>
            <a:endParaRPr sz="3600"/>
          </a:p>
        </p:txBody>
      </p:sp>
      <p:sp>
        <p:nvSpPr>
          <p:cNvPr id="676" name="Google Shape;676;p59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7" name="Google Shape;677;p59"/>
          <p:cNvSpPr txBox="1"/>
          <p:nvPr>
            <p:ph idx="4294967295" type="body"/>
          </p:nvPr>
        </p:nvSpPr>
        <p:spPr>
          <a:xfrm>
            <a:off x="902675" y="1828825"/>
            <a:ext cx="7337700" cy="428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Based on the presentation and discussion, the general consensus of the RPB is that: </a:t>
            </a:r>
            <a:endParaRPr sz="2200">
              <a:solidFill>
                <a:schemeClr val="dk1"/>
              </a:solidFill>
            </a:endParaRPr>
          </a:p>
          <a:p>
            <a:pPr indent="-331724" lvl="0" marL="800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4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The Executive Director should approve the project ; or</a:t>
            </a:r>
            <a:endParaRPr sz="2200">
              <a:solidFill>
                <a:schemeClr val="dk1"/>
              </a:solidFill>
            </a:endParaRPr>
          </a:p>
          <a:p>
            <a:pPr indent="-331724" lvl="0" marL="800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4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The project has issues and approval is not recommended.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-----------------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If approval is recommended the approval process will generally be complete, unless the executive director thinks the Governing Board should still review and approve the project.  If </a:t>
            </a:r>
            <a:r>
              <a:rPr i="1" lang="en-US" sz="2200">
                <a:solidFill>
                  <a:schemeClr val="dk1"/>
                </a:solidFill>
              </a:rPr>
              <a:t>RPB does not recommend approval</a:t>
            </a:r>
            <a:r>
              <a:rPr lang="en-US" sz="2200">
                <a:solidFill>
                  <a:schemeClr val="dk1"/>
                </a:solidFill>
              </a:rPr>
              <a:t> the executive director may  either reject the project; ask for revisions; or submit the project to the Governing Board for consideration and approval.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0"/>
          <p:cNvSpPr txBox="1"/>
          <p:nvPr>
            <p:ph type="title"/>
          </p:nvPr>
        </p:nvSpPr>
        <p:spPr>
          <a:xfrm>
            <a:off x="902669" y="762000"/>
            <a:ext cx="7337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sz="3600"/>
              <a:t>Legislative Session 202</a:t>
            </a:r>
            <a:r>
              <a:rPr lang="en-US" sz="3600"/>
              <a:t>6</a:t>
            </a:r>
            <a:endParaRPr b="0" i="0" sz="3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60"/>
          <p:cNvSpPr txBox="1"/>
          <p:nvPr>
            <p:ph idx="1" type="body"/>
          </p:nvPr>
        </p:nvSpPr>
        <p:spPr>
          <a:xfrm>
            <a:off x="902670" y="1600200"/>
            <a:ext cx="73377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4772" lvl="0" marL="457200" rtl="0" algn="l">
              <a:spcBef>
                <a:spcPts val="0"/>
              </a:spcBef>
              <a:spcAft>
                <a:spcPts val="0"/>
              </a:spcAft>
              <a:buSzPts val="1672"/>
              <a:buChar char="●"/>
            </a:pPr>
            <a:r>
              <a:rPr lang="en-US"/>
              <a:t>Agency Partner Updates</a:t>
            </a:r>
            <a:endParaRPr/>
          </a:p>
          <a:p>
            <a:pPr indent="-33477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72"/>
              <a:buChar char="●"/>
            </a:pPr>
            <a:r>
              <a:rPr lang="en-US"/>
              <a:t>Center Updates</a:t>
            </a:r>
            <a:endParaRPr/>
          </a:p>
        </p:txBody>
      </p:sp>
      <p:sp>
        <p:nvSpPr>
          <p:cNvPr id="684" name="Google Shape;684;p60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5" name="Google Shape;68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075" y="2914572"/>
            <a:ext cx="6829149" cy="173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6576" y="4650350"/>
            <a:ext cx="3713050" cy="8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1"/>
          <p:cNvSpPr txBox="1"/>
          <p:nvPr>
            <p:ph type="title"/>
          </p:nvPr>
        </p:nvSpPr>
        <p:spPr>
          <a:xfrm>
            <a:off x="891894" y="422500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Legislation</a:t>
            </a:r>
            <a:endParaRPr sz="3600"/>
          </a:p>
        </p:txBody>
      </p:sp>
      <p:sp>
        <p:nvSpPr>
          <p:cNvPr id="693" name="Google Shape;693;p61"/>
          <p:cNvSpPr txBox="1"/>
          <p:nvPr>
            <p:ph idx="1" type="body"/>
          </p:nvPr>
        </p:nvSpPr>
        <p:spPr>
          <a:xfrm>
            <a:off x="611100" y="1271325"/>
            <a:ext cx="7899300" cy="508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374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Departmental Legislation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SB 56</a:t>
            </a: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 / </a:t>
            </a:r>
            <a:r>
              <a:rPr lang="en-US" sz="2000" u="sng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HB 293</a:t>
            </a:r>
            <a:r>
              <a:rPr lang="en-US" sz="2000"/>
              <a:t> - MLDSC - External Data Sharing with Third-Party Data Centers for Multistate Reporting - Authorization 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Status </a:t>
            </a:r>
            <a:endParaRPr sz="2000"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HB 293 - In Senate - cleared committee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SB 56 -  In House - cleared committee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Issues Raised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3741"/>
              </a:buClr>
              <a:buSzPts val="2000"/>
              <a:buChar char="●"/>
            </a:pPr>
            <a:r>
              <a:rPr lang="en-US" sz="2000"/>
              <a:t>Other Legislation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HB 264</a:t>
            </a:r>
            <a:r>
              <a:rPr lang="en-US" sz="2000"/>
              <a:t> - Maryland Data Privacy and Protection Act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HB 538</a:t>
            </a:r>
            <a:r>
              <a:rPr lang="en-US" sz="2000"/>
              <a:t> - Institutions of Higher Education - Mandatory Disclosure for New and Prospective Students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u="sng">
                <a:solidFill>
                  <a:schemeClr val="hlink"/>
                </a:solidFill>
                <a:hlinkClick r:id="rId7"/>
              </a:rPr>
              <a:t>HB 1305</a:t>
            </a:r>
            <a:r>
              <a:rPr lang="en-US" sz="2000"/>
              <a:t> - State Child Welfare System - Reporting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94" name="Google Shape;694;p61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2"/>
          <p:cNvSpPr txBox="1"/>
          <p:nvPr>
            <p:ph type="title"/>
          </p:nvPr>
        </p:nvSpPr>
        <p:spPr>
          <a:xfrm>
            <a:off x="903144" y="2667000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AIB Blueprint Updates</a:t>
            </a:r>
            <a:endParaRPr/>
          </a:p>
        </p:txBody>
      </p:sp>
      <p:sp>
        <p:nvSpPr>
          <p:cNvPr id="701" name="Google Shape;701;p62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3"/>
          <p:cNvSpPr txBox="1"/>
          <p:nvPr>
            <p:ph type="title"/>
          </p:nvPr>
        </p:nvSpPr>
        <p:spPr>
          <a:xfrm>
            <a:off x="902669" y="751525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Research Series</a:t>
            </a:r>
            <a:endParaRPr sz="3600"/>
          </a:p>
        </p:txBody>
      </p:sp>
      <p:sp>
        <p:nvSpPr>
          <p:cNvPr id="708" name="Google Shape;708;p63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09" name="Google Shape;709;p63"/>
          <p:cNvGraphicFramePr/>
          <p:nvPr/>
        </p:nvGraphicFramePr>
        <p:xfrm>
          <a:off x="952025" y="1624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{9A4BD151-1982-4BF1-83FE-4600504B0FB3}</a:tableStyleId>
              </a:tblPr>
              <a:tblGrid>
                <a:gridCol w="1341425"/>
                <a:gridCol w="1855450"/>
                <a:gridCol w="40421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Presenter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Tentative Title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8, 2026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pm 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Pooya Almasi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Effects of Dual Enrollment on Student Outcomes: Exploring Heterogeneity across Delivery Contexts</a:t>
                      </a:r>
                      <a:endParaRPr sz="21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6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MLDS Research and Policy Advisory Board 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6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lang="en-US"/>
              <a:t>April 2, 2026</a:t>
            </a:r>
            <a:endParaRPr b="0" i="0" sz="1800" u="none" cap="none" strike="noStrike">
              <a:solidFill>
                <a:srgbClr val="4242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6"/>
          <p:cNvSpPr/>
          <p:nvPr/>
        </p:nvSpPr>
        <p:spPr>
          <a:xfrm>
            <a:off x="507850" y="3372425"/>
            <a:ext cx="3936900" cy="1320600"/>
          </a:xfrm>
          <a:prstGeom prst="rect">
            <a:avLst/>
          </a:prstGeom>
          <a:solidFill>
            <a:srgbClr val="DEDEE0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Please note, this meeting is being recorded.  We will begin the recording now.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4"/>
          <p:cNvSpPr txBox="1"/>
          <p:nvPr>
            <p:ph type="title"/>
          </p:nvPr>
        </p:nvSpPr>
        <p:spPr>
          <a:xfrm>
            <a:off x="902669" y="762000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Enhancing the Teacher Pipeline in Maryland</a:t>
            </a:r>
            <a:endParaRPr sz="3100"/>
          </a:p>
        </p:txBody>
      </p:sp>
      <p:sp>
        <p:nvSpPr>
          <p:cNvPr id="716" name="Google Shape;716;p64"/>
          <p:cNvSpPr txBox="1"/>
          <p:nvPr>
            <p:ph idx="1" type="body"/>
          </p:nvPr>
        </p:nvSpPr>
        <p:spPr>
          <a:xfrm>
            <a:off x="902670" y="1600200"/>
            <a:ext cx="7337700" cy="451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Event: </a:t>
            </a:r>
            <a:r>
              <a:rPr lang="en-US" sz="1600">
                <a:solidFill>
                  <a:schemeClr val="dk1"/>
                </a:solidFill>
              </a:rPr>
              <a:t>Enhancing the Teacher Pipeline in Maryland: An In-Person Convening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Date: </a:t>
            </a:r>
            <a:r>
              <a:rPr lang="en-US" sz="1600">
                <a:solidFill>
                  <a:schemeClr val="dk1"/>
                </a:solidFill>
              </a:rPr>
              <a:t>Thursday April 23, 2026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Time:</a:t>
            </a:r>
            <a:r>
              <a:rPr lang="en-US" sz="1600">
                <a:solidFill>
                  <a:schemeClr val="dk1"/>
                </a:solidFill>
              </a:rPr>
              <a:t> 8 am – 12 pm Eastern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Location:</a:t>
            </a:r>
            <a:r>
              <a:rPr lang="en-US" sz="1600">
                <a:solidFill>
                  <a:schemeClr val="dk1"/>
                </a:solidFill>
              </a:rPr>
              <a:t> Hilton Baltimore Inner Harbor, 401 W. Pratt St., Baltimore, MD 21201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Host:</a:t>
            </a:r>
            <a:r>
              <a:rPr lang="en-US" sz="1600">
                <a:solidFill>
                  <a:schemeClr val="dk1"/>
                </a:solidFill>
              </a:rPr>
              <a:t> University of Maryland Baltimore County School of Public Policy, University of Maryland School of Social Work, and University of Maryland College of Education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Registration is required for this event. </a:t>
            </a:r>
            <a:r>
              <a:rPr lang="en-US" sz="1600">
                <a:solidFill>
                  <a:schemeClr val="dk1"/>
                </a:solidFill>
                <a:highlight>
                  <a:srgbClr val="FFFFFF"/>
                </a:highlight>
              </a:rPr>
              <a:t>A formal invitation with additional details and an agenda will follow. If you are interested in attending, please register </a:t>
            </a:r>
            <a:r>
              <a:rPr lang="en-US" sz="1600" u="sng">
                <a:solidFill>
                  <a:srgbClr val="467886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Enhancing the Teacher Pipeline in Maryland: An In-Person Convening – Fill out form</a:t>
            </a:r>
            <a:r>
              <a:rPr lang="en-US" sz="16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*This convening is supported by a State Longitudinal Data System policymaking grant from the Institute of Education Sciences (R305S240013).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64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5"/>
          <p:cNvSpPr txBox="1"/>
          <p:nvPr>
            <p:ph type="title"/>
          </p:nvPr>
        </p:nvSpPr>
        <p:spPr>
          <a:xfrm>
            <a:off x="902669" y="762000"/>
            <a:ext cx="7337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Agency Partner Updates and Priorities</a:t>
            </a:r>
            <a:endParaRPr b="0" i="0" sz="3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Google Shape;72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950" y="2049675"/>
            <a:ext cx="6122100" cy="3780325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65"/>
          <p:cNvSpPr txBox="1"/>
          <p:nvPr/>
        </p:nvSpPr>
        <p:spPr>
          <a:xfrm rot="-761500">
            <a:off x="3330444" y="2819278"/>
            <a:ext cx="3606212" cy="17853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veat"/>
              <a:buChar char="❏"/>
            </a:pPr>
            <a:r>
              <a:rPr lang="en-US" sz="5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Now</a:t>
            </a:r>
            <a:endParaRPr sz="52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veat"/>
              <a:buChar char="❏"/>
            </a:pPr>
            <a:r>
              <a:rPr lang="en-US" sz="5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Later</a:t>
            </a:r>
            <a:endParaRPr sz="5200" u="sng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25" name="Google Shape;725;p65"/>
          <p:cNvSpPr txBox="1"/>
          <p:nvPr/>
        </p:nvSpPr>
        <p:spPr>
          <a:xfrm>
            <a:off x="3252700" y="3097850"/>
            <a:ext cx="838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52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Calibri"/>
              <a:buChar char="✓"/>
            </a:pPr>
            <a:r>
              <a:t/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6"/>
          <p:cNvSpPr txBox="1"/>
          <p:nvPr>
            <p:ph type="title"/>
          </p:nvPr>
        </p:nvSpPr>
        <p:spPr>
          <a:xfrm>
            <a:off x="1012200" y="886050"/>
            <a:ext cx="7119600" cy="48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3600"/>
              <a:t>Next . . . May 7, 2026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t/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400"/>
              <a:t>Future Dates:</a:t>
            </a:r>
            <a:endParaRPr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6/4/2026</a:t>
            </a:r>
            <a:endParaRPr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7/2/2026**</a:t>
            </a:r>
            <a:endParaRPr sz="24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**Only convened if needed.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7"/>
          <p:cNvSpPr txBox="1"/>
          <p:nvPr>
            <p:ph type="title"/>
          </p:nvPr>
        </p:nvSpPr>
        <p:spPr>
          <a:xfrm>
            <a:off x="902669" y="381000"/>
            <a:ext cx="7337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/>
              <a:t>Agenda</a:t>
            </a:r>
            <a:endParaRPr sz="3600"/>
          </a:p>
        </p:txBody>
      </p:sp>
      <p:sp>
        <p:nvSpPr>
          <p:cNvPr id="579" name="Google Shape;579;p47"/>
          <p:cNvSpPr txBox="1"/>
          <p:nvPr>
            <p:ph idx="1" type="body"/>
          </p:nvPr>
        </p:nvSpPr>
        <p:spPr>
          <a:xfrm>
            <a:off x="572225" y="1143000"/>
            <a:ext cx="7994700" cy="52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9560" lvl="0" marL="2743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AD3741"/>
              </a:buClr>
              <a:buSzPts val="2400"/>
              <a:buFont typeface="Calibri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March Governing Board Agenda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3741"/>
              </a:buClr>
              <a:buSzPts val="2400"/>
              <a:buFont typeface="Calibri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RPB Charter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3741"/>
              </a:buClr>
              <a:buSzPts val="2400"/>
              <a:buFont typeface="Calibri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Output Priorities FY2027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3741"/>
              </a:buClr>
              <a:buSzPts val="2400"/>
              <a:buFont typeface="Calibri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Project Proposals and Updates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1" marL="5486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b="1" lang="en-US">
                <a:solidFill>
                  <a:srgbClr val="222222"/>
                </a:solidFill>
                <a:highlight>
                  <a:srgbClr val="FFFFFF"/>
                </a:highlight>
              </a:rPr>
              <a:t>ERA 132: 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 Leading by Example: The Impact of Principal–Student Demographic Matching on Student Outcomes, </a:t>
            </a:r>
            <a:r>
              <a:rPr i="1" lang="en-US">
                <a:solidFill>
                  <a:srgbClr val="222222"/>
                </a:solidFill>
                <a:highlight>
                  <a:srgbClr val="FFFFFF"/>
                </a:highlight>
              </a:rPr>
              <a:t>Shuting He, University of Maryland, College Park</a:t>
            </a:r>
            <a:endParaRPr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3741"/>
              </a:buClr>
              <a:buSzPts val="2400"/>
              <a:buFont typeface="Calibri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Legislative Session 2026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956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3741"/>
              </a:buClr>
              <a:buSzPts val="2400"/>
              <a:buFont typeface="Calibri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AIB Blueprint Updates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80" name="Google Shape;580;p47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 txBox="1"/>
          <p:nvPr>
            <p:ph type="title"/>
          </p:nvPr>
        </p:nvSpPr>
        <p:spPr>
          <a:xfrm>
            <a:off x="902669" y="683172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March</a:t>
            </a:r>
            <a:r>
              <a:rPr lang="en-US" sz="3600"/>
              <a:t> Governing Board Agenda</a:t>
            </a:r>
            <a:endParaRPr sz="3600"/>
          </a:p>
        </p:txBody>
      </p:sp>
      <p:sp>
        <p:nvSpPr>
          <p:cNvPr id="587" name="Google Shape;587;p48"/>
          <p:cNvSpPr txBox="1"/>
          <p:nvPr>
            <p:ph idx="1" type="body"/>
          </p:nvPr>
        </p:nvSpPr>
        <p:spPr>
          <a:xfrm>
            <a:off x="902670" y="1499874"/>
            <a:ext cx="7337700" cy="451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Welcome of the Governing Board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Bylaws - Review and Revisions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Center Output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Legislation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Data Inventory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Project Applications and Updates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Old Business</a:t>
            </a:r>
            <a:endParaRPr sz="20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New Business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Closing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88" name="Google Shape;588;p48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9"/>
          <p:cNvSpPr txBox="1"/>
          <p:nvPr>
            <p:ph type="title"/>
          </p:nvPr>
        </p:nvSpPr>
        <p:spPr>
          <a:xfrm>
            <a:off x="903144" y="422500"/>
            <a:ext cx="7337700" cy="762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RPB Charter</a:t>
            </a:r>
            <a:endParaRPr sz="3600"/>
          </a:p>
        </p:txBody>
      </p:sp>
      <p:sp>
        <p:nvSpPr>
          <p:cNvPr id="595" name="Google Shape;595;p49"/>
          <p:cNvSpPr txBox="1"/>
          <p:nvPr>
            <p:ph idx="1" type="body"/>
          </p:nvPr>
        </p:nvSpPr>
        <p:spPr>
          <a:xfrm>
            <a:off x="780850" y="1184500"/>
            <a:ext cx="7459500" cy="4931100"/>
          </a:xfrm>
          <a:prstGeom prst="rect">
            <a:avLst/>
          </a:prstGeom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chemeClr val="hlink"/>
                </a:solidFill>
                <a:hlinkClick r:id="rId3"/>
              </a:rPr>
              <a:t>Review</a:t>
            </a:r>
            <a:endParaRPr sz="27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1900"/>
              <a:t>Current:</a:t>
            </a:r>
            <a:endParaRPr b="1" sz="1900"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The Research and Policy Advisory Board (RPB) is established to ensure ongoing input and participation from MLDS Center’s key stakeholders a</a:t>
            </a:r>
            <a:r>
              <a:rPr lang="en-US" sz="1900">
                <a:solidFill>
                  <a:schemeClr val="dk1"/>
                </a:solidFill>
                <a:highlight>
                  <a:srgbClr val="FFFF00"/>
                </a:highlight>
              </a:rPr>
              <a:t>nd to assist the Governing Board with oversight of Center operations.</a:t>
            </a:r>
            <a:r>
              <a:rPr lang="en-US" sz="1900">
                <a:solidFill>
                  <a:schemeClr val="dk1"/>
                </a:solidFill>
              </a:rPr>
              <a:t>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</a:rPr>
              <a:t>Revised: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The Research and Policy Advisory Board (RPB) is established to ensure ongoing input and participation from MLDS Center’s key stakeholders and </a:t>
            </a:r>
            <a:r>
              <a:rPr lang="en-US" sz="1900">
                <a:solidFill>
                  <a:schemeClr val="dk1"/>
                </a:solidFill>
                <a:highlight>
                  <a:srgbClr val="FFFF00"/>
                </a:highlight>
              </a:rPr>
              <a:t>to facilitate communication between stakeholders, MLDS Center staff, and the Governing Board so that the Governing Board can effectively carry out its oversight of Center operations.</a:t>
            </a:r>
            <a:r>
              <a:rPr lang="en-US" sz="1900">
                <a:solidFill>
                  <a:schemeClr val="dk1"/>
                </a:solidFill>
              </a:rPr>
              <a:t>  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596" name="Google Shape;596;p49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0"/>
          <p:cNvSpPr txBox="1"/>
          <p:nvPr>
            <p:ph idx="12" type="sldNum"/>
          </p:nvPr>
        </p:nvSpPr>
        <p:spPr>
          <a:xfrm>
            <a:off x="914400" y="8596908"/>
            <a:ext cx="609600" cy="48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3" name="Google Shape;603;p50"/>
          <p:cNvSpPr txBox="1"/>
          <p:nvPr>
            <p:ph type="title"/>
          </p:nvPr>
        </p:nvSpPr>
        <p:spPr>
          <a:xfrm>
            <a:off x="455400" y="293625"/>
            <a:ext cx="56055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>
                <a:solidFill>
                  <a:srgbClr val="AD0101"/>
                </a:solidFill>
              </a:rPr>
              <a:t>Reporting Services Priorities, </a:t>
            </a:r>
            <a:r>
              <a:rPr lang="en-US" sz="2800">
                <a:solidFill>
                  <a:srgbClr val="AD0101"/>
                </a:solidFill>
              </a:rPr>
              <a:t>FY26</a:t>
            </a:r>
            <a:endParaRPr i="1" sz="2800"/>
          </a:p>
        </p:txBody>
      </p:sp>
      <p:graphicFrame>
        <p:nvGraphicFramePr>
          <p:cNvPr id="604" name="Google Shape;604;p50"/>
          <p:cNvGraphicFramePr/>
          <p:nvPr/>
        </p:nvGraphicFramePr>
        <p:xfrm>
          <a:off x="225100" y="780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{2FD1742B-FEED-4717-92F3-28CD3A9BB1FB}</a:tableStyleId>
              </a:tblPr>
              <a:tblGrid>
                <a:gridCol w="2912575"/>
                <a:gridCol w="3153925"/>
                <a:gridCol w="2627300"/>
              </a:tblGrid>
              <a:tr h="561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Required Annual Output</a:t>
                      </a:r>
                      <a:endParaRPr b="1" sz="1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600"/>
                        <a:buFont typeface="Calibri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Reports (2)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1" marL="5486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600"/>
                        <a:buFont typeface="Calibri"/>
                        <a:buChar char="✓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Preparation Expansion Act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1" marL="5486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600"/>
                        <a:buFont typeface="Calibri"/>
                        <a:buChar char="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Progress on Preparation and Diversity of New Teachers &amp; Teacher Candidates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600"/>
                        <a:buFont typeface="Calibri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Dashboards (4)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1" marL="5486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600"/>
                        <a:buFont typeface="Calibri"/>
                        <a:buChar char="✓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Dual Enrollment, Foster Care, Homeless, &amp; FAFSA Completion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600"/>
                        <a:buFont typeface="Calibri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Tables &amp; Other Output</a:t>
                      </a:r>
                      <a:endParaRPr i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1" marL="548640" rtl="0" algn="l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600"/>
                        <a:buFont typeface="Calibri"/>
                        <a:buChar char="✓"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DHS: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Foster Care JCR (2)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1" marL="548640" rtl="0" algn="l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600"/>
                        <a:buFont typeface="Calibri"/>
                        <a:buChar char="✓"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DJS: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Data Resource Guide*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1" marL="548640" rtl="0" algn="l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600"/>
                        <a:buFont typeface="Calibri"/>
                        <a:buChar char="➢"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DLS: 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Dual Enrollment (1)</a:t>
                      </a:r>
                      <a:endParaRPr sz="1600" strike="sng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1" marL="548640" rtl="0" algn="l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600"/>
                        <a:buFont typeface="Calibri"/>
                        <a:buChar char="✓"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MSDE: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Perkins (CTE) &amp; Special Education (IDEA)</a:t>
                      </a:r>
                      <a:endParaRPr sz="16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1" marL="548640" rtl="0" algn="l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600"/>
                        <a:buFont typeface="Calibri"/>
                        <a:buChar char="✓"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Labor: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LACES (OCTAE 2+), Apprenticeship &amp;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Correctional Education*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91425" marL="91425">
                    <a:lnL cap="flat" cmpd="sng" w="9525">
                      <a:solidFill>
                        <a:srgbClr val="AD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D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D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D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Output Refresh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600"/>
                        <a:buFont typeface="Calibri"/>
                        <a:buChar char="✓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Maryland Public High School Graduates: College and Workforce Outcomes</a:t>
                      </a:r>
                      <a:endParaRPr sz="1600" strike="sng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600"/>
                        <a:buFont typeface="Calibri"/>
                        <a:buChar char="✓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Brain Gain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600"/>
                        <a:buFont typeface="Calibri"/>
                        <a:buChar char="✓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Working While in College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600"/>
                        <a:buFont typeface="Calibri"/>
                        <a:buChar char="✓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MD-CLaWE (2x per year)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600"/>
                        <a:buFont typeface="Calibri"/>
                        <a:buChar char="✓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Computer Science for All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600"/>
                        <a:buFont typeface="Calibri"/>
                        <a:buChar char="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Apprenticeship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Projects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Calibri"/>
                        <a:buChar char="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AIB Data Sets*</a:t>
                      </a:r>
                      <a:endParaRPr sz="16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Calibri"/>
                        <a:buChar char="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GWDB &amp; CTE Committee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Calibri"/>
                        <a:buChar char="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Labor Market Demand/Supply (HB 1244)* 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Calibri"/>
                        <a:buChar char="✓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ENOUGH Act</a:t>
                      </a:r>
                      <a:endParaRPr i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Calibri"/>
                        <a:buChar char="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Plans*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Calibri"/>
                        <a:buChar char="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Brain Re-Gain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*scope unknown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91425" marL="91425">
                    <a:lnL cap="flat" cmpd="sng" w="9525">
                      <a:solidFill>
                        <a:srgbClr val="AD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D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D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D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Development</a:t>
                      </a:r>
                      <a:endParaRPr sz="1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600"/>
                        <a:buFont typeface="Calibri"/>
                        <a:buChar char="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Educator Preparation (T-CLaWE)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600"/>
                        <a:buFont typeface="Calibri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 CLaWE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600"/>
                        <a:buFont typeface="Calibri"/>
                        <a:buChar char="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Vulnerable Youth (Fostercare, Homeless, Justice Involved)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Collection Exploration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600"/>
                        <a:buFont typeface="Calibri"/>
                        <a:buChar char="✓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Workforce Training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600"/>
                        <a:buFont typeface="Calibri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Microsoft Data 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600"/>
                        <a:buFont typeface="Calibri"/>
                        <a:buChar char="✓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Nursing Licenses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Five &amp; Ten-Year Out Reports</a:t>
                      </a:r>
                      <a:endParaRPr b="1" sz="1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9304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600"/>
                        <a:buFont typeface="Calibri"/>
                        <a:buChar char="➢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School, Associate’s, Bachelor’s, GED, &amp; Apprenticeship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Requests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91425" marL="91425">
                    <a:lnL cap="flat" cmpd="sng" w="9525">
                      <a:solidFill>
                        <a:srgbClr val="AD010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D010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D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D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05" name="Google Shape;605;p50"/>
          <p:cNvSpPr txBox="1"/>
          <p:nvPr/>
        </p:nvSpPr>
        <p:spPr>
          <a:xfrm>
            <a:off x="7904750" y="5698348"/>
            <a:ext cx="1093800" cy="1044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192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192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Font typeface="Calibri"/>
              <a:buChar char="∿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Tentative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192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Font typeface="Calibri"/>
              <a:buChar char="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192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Font typeface="Calibri"/>
              <a:buChar char="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In-Progress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1"/>
          <p:cNvSpPr txBox="1"/>
          <p:nvPr>
            <p:ph type="title"/>
          </p:nvPr>
        </p:nvSpPr>
        <p:spPr>
          <a:xfrm>
            <a:off x="470375" y="274325"/>
            <a:ext cx="80037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000">
                <a:solidFill>
                  <a:srgbClr val="AD0101"/>
                </a:solidFill>
              </a:rPr>
              <a:t>Research Branch Priorities, FY26</a:t>
            </a:r>
            <a:endParaRPr i="1" sz="3000"/>
          </a:p>
        </p:txBody>
      </p:sp>
      <p:graphicFrame>
        <p:nvGraphicFramePr>
          <p:cNvPr id="612" name="Google Shape;612;p51"/>
          <p:cNvGraphicFramePr/>
          <p:nvPr/>
        </p:nvGraphicFramePr>
        <p:xfrm>
          <a:off x="235175" y="8931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{2FD1742B-FEED-4717-92F3-28CD3A9BB1FB}</a:tableStyleId>
              </a:tblPr>
              <a:tblGrid>
                <a:gridCol w="5396725"/>
                <a:gridCol w="382850"/>
                <a:gridCol w="3055525"/>
              </a:tblGrid>
              <a:tr h="540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90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Priority </a:t>
                      </a:r>
                      <a:r>
                        <a:rPr b="1" lang="en-US" sz="190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b="1" lang="en-US" sz="190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b="1" sz="1900" u="sng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90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In-Depth Statistical Analyses to Sup</a:t>
                      </a:r>
                      <a:r>
                        <a:rPr b="1" lang="en-US" sz="19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 Causal Inference and </a:t>
                      </a:r>
                      <a:r>
                        <a:rPr b="1" lang="en-US" sz="190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 Policy</a:t>
                      </a:r>
                      <a:endParaRPr sz="1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115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500"/>
                        <a:buFont typeface="Calibri"/>
                        <a:buChar char="➔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Pathways from HS to College to WF</a:t>
                      </a:r>
                      <a:endParaRPr sz="15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46050" lvl="0" marL="1905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500"/>
                        <a:buFont typeface="Calibri"/>
                        <a:buChar char="➔"/>
                      </a:pP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ritical WF areas (e.g., teaching; STEM; healthcare; </a:t>
                      </a: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work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production of students to meet these needs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46050" lvl="0" marL="1905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500"/>
                        <a:buFont typeface="Calibri"/>
                        <a:buChar char="➔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Education and labor outcomes for students in out of home placement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46050" lvl="0" marL="1905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500"/>
                        <a:buFont typeface="Calibri"/>
                        <a:buChar char="➔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Workforce outcomes for DJS-involved students 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46050" lvl="0" marL="1905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500"/>
                        <a:buFont typeface="Calibri"/>
                        <a:buChar char="➔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Examine cross-system involvement (DHS and DJS) and outcomes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46050" lvl="0" marL="1905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500"/>
                        <a:buFont typeface="Calibri"/>
                        <a:buChar char="➔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link between correctional education and labor participation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46050" lvl="0" marL="1905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500"/>
                        <a:buFont typeface="Calibri"/>
                        <a:buChar char="➔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who have some college experience but leave without a degree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46050" lvl="0" marL="1905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500"/>
                        <a:buFont typeface="Calibri"/>
                        <a:buChar char="➔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Homelessness and mobility/churn in college and the workforce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46050" lvl="0" marL="1905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500"/>
                        <a:buFont typeface="Calibri"/>
                        <a:buChar char="➔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Outcomes for students served by community schools 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46050" lvl="0" marL="1905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D0101"/>
                        </a:buClr>
                        <a:buSzPts val="1500"/>
                        <a:buFont typeface="Calibri"/>
                        <a:buChar char="➔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Outcomes for students served by community support hubs (Partnership with the MCCCS)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Char char="+"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Outcomes for students in special populations (e.g., special education and multilingual learners) 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D010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D010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Priority 2: </a:t>
                      </a:r>
                      <a:endParaRPr b="1" sz="1900" u="sng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Methodological Documentation</a:t>
                      </a:r>
                      <a:endParaRPr sz="1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20650" lvl="0" marL="2667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Char char="➔"/>
                      </a:pPr>
                      <a:r>
                        <a:rPr lang="en-US" sz="15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Equity in 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Science </a:t>
                      </a:r>
                      <a:endParaRPr sz="15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20650" lvl="0" marL="2667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Char char="➔"/>
                      </a:pPr>
                      <a:r>
                        <a:rPr lang="en-US" sz="15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Using Census data to examine disadvantage</a:t>
                      </a:r>
                      <a:endParaRPr sz="15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20650" lvl="0" marL="2667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Char char="➔"/>
                      </a:pPr>
                      <a:r>
                        <a:rPr lang="en-US" sz="15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Intersectionality in personal characteristics predicting outcomes</a:t>
                      </a:r>
                      <a:endParaRPr sz="15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20650" lvl="0" marL="2667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Char char="➔"/>
                      </a:pPr>
                      <a:r>
                        <a:rPr lang="en-US" sz="15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Causal designs to examine interim Blueprint outcomes</a:t>
                      </a:r>
                      <a:endParaRPr sz="15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Char char="+"/>
                      </a:pPr>
                      <a:r>
                        <a:rPr lang="en-US" sz="15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 policy “shocks” to determine the change necessary to inform policy </a:t>
                      </a:r>
                      <a:endParaRPr sz="15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strike="sngStrike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3" name="Google Shape;613;p51"/>
          <p:cNvSpPr/>
          <p:nvPr/>
        </p:nvSpPr>
        <p:spPr>
          <a:xfrm>
            <a:off x="7195575" y="5370361"/>
            <a:ext cx="1763100" cy="1137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14884" lvl="0" marL="283464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884" lvl="0" marL="283464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In-Progress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884" lvl="0" marL="283464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+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2"/>
          <p:cNvSpPr txBox="1"/>
          <p:nvPr>
            <p:ph type="title"/>
          </p:nvPr>
        </p:nvSpPr>
        <p:spPr>
          <a:xfrm>
            <a:off x="1258650" y="1078095"/>
            <a:ext cx="6637500" cy="3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 sz="3200"/>
              <a:t>Project Proposal </a:t>
            </a:r>
            <a:r>
              <a:rPr b="1" lang="en-US" sz="3200"/>
              <a:t>ERA 132:</a:t>
            </a:r>
            <a:r>
              <a:rPr lang="en-US" sz="3200"/>
              <a:t> 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/>
              <a:t>Leading by Example: The Impact of Principal–Student Demographic Matching on Student Outcomes</a:t>
            </a:r>
            <a:endParaRPr sz="3200"/>
          </a:p>
        </p:txBody>
      </p:sp>
      <p:sp>
        <p:nvSpPr>
          <p:cNvPr id="620" name="Google Shape;620;p52"/>
          <p:cNvSpPr txBox="1"/>
          <p:nvPr>
            <p:ph idx="1" type="body"/>
          </p:nvPr>
        </p:nvSpPr>
        <p:spPr>
          <a:xfrm>
            <a:off x="1258651" y="4262825"/>
            <a:ext cx="7203000" cy="15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r>
              <a:rPr lang="en-US" sz="1900">
                <a:solidFill>
                  <a:schemeClr val="dk1"/>
                </a:solidFill>
              </a:rPr>
              <a:t>Shuting He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r>
              <a:rPr lang="en-US" sz="1900">
                <a:solidFill>
                  <a:schemeClr val="dk1"/>
                </a:solidFill>
              </a:rPr>
              <a:t>University of Maryland, College Park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r>
              <a:rPr lang="en-US" sz="1900">
                <a:solidFill>
                  <a:schemeClr val="dk1"/>
                </a:solidFill>
              </a:rPr>
              <a:t>Presentation to the MLDS Center Research and Policy Advisory Board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r>
              <a:rPr lang="en-US" sz="1900">
                <a:solidFill>
                  <a:schemeClr val="dk1"/>
                </a:solidFill>
              </a:rPr>
              <a:t>4/02/2026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52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621" name="Google Shape;621;p52"/>
          <p:cNvSpPr txBox="1"/>
          <p:nvPr>
            <p:ph idx="12" type="sldNum"/>
          </p:nvPr>
        </p:nvSpPr>
        <p:spPr>
          <a:xfrm>
            <a:off x="914400" y="6447681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3"/>
          <p:cNvSpPr txBox="1"/>
          <p:nvPr>
            <p:ph type="title"/>
          </p:nvPr>
        </p:nvSpPr>
        <p:spPr>
          <a:xfrm>
            <a:off x="902669" y="762000"/>
            <a:ext cx="7337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/>
              <a:t>Research Questions </a:t>
            </a:r>
            <a:endParaRPr sz="3600"/>
          </a:p>
        </p:txBody>
      </p:sp>
      <p:sp>
        <p:nvSpPr>
          <p:cNvPr id="628" name="Google Shape;628;p53"/>
          <p:cNvSpPr txBox="1"/>
          <p:nvPr>
            <p:ph idx="1" type="body"/>
          </p:nvPr>
        </p:nvSpPr>
        <p:spPr>
          <a:xfrm>
            <a:off x="780000" y="1409035"/>
            <a:ext cx="6901800" cy="4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i="1" sz="2000">
              <a:solidFill>
                <a:schemeClr val="dk1"/>
              </a:solidFill>
            </a:endParaRPr>
          </a:p>
          <a:p>
            <a:pPr indent="-3444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To what extent do principals matter for students’ K-12 school outcomes as well as their long-term post-secondary educational attainment and labor market outcomes?</a:t>
            </a:r>
            <a:endParaRPr/>
          </a:p>
          <a:p>
            <a:pPr indent="-3444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How does exposure to a demographically matched school principal—by race and gender—affect students’ academic, behavioral (as measured by disciplinary incidents), and long-term educational outcomes? </a:t>
            </a:r>
            <a:endParaRPr/>
          </a:p>
          <a:p>
            <a:pPr indent="-3444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AutoNum type="arabicPeriod"/>
            </a:pPr>
            <a:r>
              <a:rPr lang="en-US" sz="2000"/>
              <a:t>Do principals generate different impacts for demographically matched versus unmatched students?</a:t>
            </a:r>
            <a:endParaRPr/>
          </a:p>
          <a:p>
            <a:pPr indent="-344424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AutoNum type="arabicPeriod"/>
            </a:pPr>
            <a:r>
              <a:rPr lang="en-US" sz="2000"/>
              <a:t>Through what mechanisms (e.g., teacher composition and retention) do any differences arise?</a:t>
            </a:r>
            <a:endParaRPr/>
          </a:p>
          <a:p>
            <a:pPr indent="0" lvl="0" marL="10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i="1" sz="2000">
              <a:solidFill>
                <a:schemeClr val="dk1"/>
              </a:solidFill>
            </a:endParaRPr>
          </a:p>
        </p:txBody>
      </p:sp>
      <p:sp>
        <p:nvSpPr>
          <p:cNvPr id="629" name="Google Shape;629;p53"/>
          <p:cNvSpPr txBox="1"/>
          <p:nvPr>
            <p:ph idx="12" type="sldNum"/>
          </p:nvPr>
        </p:nvSpPr>
        <p:spPr>
          <a:xfrm>
            <a:off x="914400" y="6447681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0" name="Google Shape;630;p5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does exposure to a demographically matched school principal—by race and gender—affect students’ academic, behavioral (as measured by disciplinary incidents), and long-term educational outcomes?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LDSC_PPT_Them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LDSCAl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A1B6CD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LDSCAl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A1B6CD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